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</p:sldMasterIdLst>
  <p:notesMasterIdLst>
    <p:notesMasterId r:id="rId30"/>
  </p:notesMasterIdLst>
  <p:sldIdLst>
    <p:sldId id="620" r:id="rId3"/>
    <p:sldId id="668" r:id="rId4"/>
    <p:sldId id="643" r:id="rId5"/>
    <p:sldId id="642" r:id="rId6"/>
    <p:sldId id="440" r:id="rId7"/>
    <p:sldId id="669" r:id="rId8"/>
    <p:sldId id="660" r:id="rId9"/>
    <p:sldId id="615" r:id="rId10"/>
    <p:sldId id="650" r:id="rId11"/>
    <p:sldId id="661" r:id="rId12"/>
    <p:sldId id="644" r:id="rId13"/>
    <p:sldId id="654" r:id="rId14"/>
    <p:sldId id="648" r:id="rId15"/>
    <p:sldId id="670" r:id="rId16"/>
    <p:sldId id="671" r:id="rId17"/>
    <p:sldId id="653" r:id="rId18"/>
    <p:sldId id="672" r:id="rId19"/>
    <p:sldId id="391" r:id="rId20"/>
    <p:sldId id="389" r:id="rId21"/>
    <p:sldId id="674" r:id="rId22"/>
    <p:sldId id="675" r:id="rId23"/>
    <p:sldId id="397" r:id="rId24"/>
    <p:sldId id="673" r:id="rId25"/>
    <p:sldId id="678" r:id="rId26"/>
    <p:sldId id="392" r:id="rId27"/>
    <p:sldId id="393" r:id="rId28"/>
    <p:sldId id="3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6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A3A6"/>
    <a:srgbClr val="996633"/>
    <a:srgbClr val="EAF0F6"/>
    <a:srgbClr val="D8E3EE"/>
    <a:srgbClr val="E9EFF6"/>
    <a:srgbClr val="D7E2EE"/>
    <a:srgbClr val="FFFFCC"/>
    <a:srgbClr val="275662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5182" autoAdjust="0"/>
  </p:normalViewPr>
  <p:slideViewPr>
    <p:cSldViewPr snapToGrid="0">
      <p:cViewPr>
        <p:scale>
          <a:sx n="90" d="100"/>
          <a:sy n="90" d="100"/>
        </p:scale>
        <p:origin x="596" y="1104"/>
      </p:cViewPr>
      <p:guideLst>
        <p:guide orient="horz" pos="2160"/>
        <p:guide pos="26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4E12-B66A-43DA-9362-76FA26470A7D}" type="datetimeFigureOut">
              <a:rPr lang="fr-FR" smtClean="0"/>
              <a:pPr/>
              <a:t>04/10/2023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3C02-5577-4215-9BA5-4611F0F7B1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7000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3DA1-4496-4C01-BDA8-9B7CEC868508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768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3DA1-4496-4C01-BDA8-9B7CEC86850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0411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3DA1-4496-4C01-BDA8-9B7CEC868508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677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13DA1-4496-4C01-BDA8-9B7CEC868508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7469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064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24459" y="6309320"/>
            <a:ext cx="162560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179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D72F5C4-C7B0-4DC4-859A-A0EF010A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378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3B7045-274E-466D-B655-2EA54125FEAD}" type="datetimeFigureOut">
              <a:rPr lang="fr-FR"/>
              <a:pPr>
                <a:defRPr/>
              </a:pPr>
              <a:t>04/10/2023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CD213D2-DE2C-4DC0-82C3-ECCD704C91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75853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09" y="149630"/>
            <a:ext cx="10216343" cy="888251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78" y="1537856"/>
            <a:ext cx="9680172" cy="4006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667278" y="858838"/>
            <a:ext cx="9680171" cy="67901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5804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37638"/>
            <a:ext cx="4076700" cy="2790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6" name="Image 5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xmlns="" id="{D18E85FD-4D63-460A-8FAE-B85C5520C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843" y="5609832"/>
            <a:ext cx="2286000" cy="8972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7843" y="5752459"/>
            <a:ext cx="169807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796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8932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7899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0098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075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112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800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435830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36116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987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688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543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152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234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348144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389555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35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531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275662"/>
                </a:solidFill>
                <a:latin typeface="+mn-lt"/>
              </a:rPr>
              <a:t>La multifonctionnalité des sols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5 octobre 2023 -  I. Cousin – Colloque Agronomie, sol et pratiques agricoles</a:t>
            </a:r>
          </a:p>
        </p:txBody>
      </p:sp>
    </p:spTree>
    <p:extLst>
      <p:ext uri="{BB962C8B-B14F-4D97-AF65-F5344CB8AC3E}">
        <p14:creationId xmlns:p14="http://schemas.microsoft.com/office/powerpoint/2010/main" xmlns="" val="39947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6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31A273F-8B3B-4FFA-A6A7-5A556F5FD6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275662"/>
                </a:solidFill>
                <a:latin typeface="+mn-lt"/>
              </a:rPr>
              <a:t>Titre de la présentation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Date / information / nom de l’auteur</a:t>
            </a:r>
          </a:p>
        </p:txBody>
      </p:sp>
    </p:spTree>
    <p:extLst>
      <p:ext uri="{BB962C8B-B14F-4D97-AF65-F5344CB8AC3E}">
        <p14:creationId xmlns:p14="http://schemas.microsoft.com/office/powerpoint/2010/main" xmlns="" val="39048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3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librairie.ademe.fr/urbanisme-et-batiment/5415-muse-integrer-la-multifonctionnalite-des-sols-dans-les-documents-d-urbanisme.html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librairie.ademe.fr/urbanisme-et-batiment/5415-muse-integrer-la-multifonctionnalite-des-sols-dans-les-documents-d-urbanisme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citotenv.2020.14281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citotenv.2020.14281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c.europa.eu/eusurvey/runner/mission-soil-manifesto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png"/><Relationship Id="rId18" Type="http://schemas.microsoft.com/office/2007/relationships/hdphoto" Target="../media/hdphoto4.wdp"/><Relationship Id="rId3" Type="http://schemas.openxmlformats.org/officeDocument/2006/relationships/image" Target="../media/image61.png"/><Relationship Id="rId21" Type="http://schemas.openxmlformats.org/officeDocument/2006/relationships/image" Target="../media/image74.png"/><Relationship Id="rId7" Type="http://schemas.openxmlformats.org/officeDocument/2006/relationships/image" Target="../media/image65.jpeg"/><Relationship Id="rId12" Type="http://schemas.microsoft.com/office/2007/relationships/hdphoto" Target="../media/hdphoto1.wdp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10" Type="http://schemas.openxmlformats.org/officeDocument/2006/relationships/image" Target="../media/image68.jpeg"/><Relationship Id="rId19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0.svg"/><Relationship Id="rId17" Type="http://schemas.openxmlformats.org/officeDocument/2006/relationships/image" Target="../media/image85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esdac.jrc.ec.europa.eu/esdacviewer/euso-dashboar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nvironment.ec.europa.eu/publications/proposal-directive-soil-monitoring-and-resilience_e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651" y="2626842"/>
            <a:ext cx="6334463" cy="1338740"/>
          </a:xfrm>
        </p:spPr>
        <p:txBody>
          <a:bodyPr>
            <a:normAutofit/>
          </a:bodyPr>
          <a:lstStyle/>
          <a:p>
            <a:r>
              <a:rPr lang="fr-FR" dirty="0"/>
              <a:t>La multifonctionnalité des sols	</a:t>
            </a:r>
            <a:endParaRPr lang="fr-FR" sz="2800" dirty="0"/>
          </a:p>
        </p:txBody>
      </p:sp>
      <p:sp>
        <p:nvSpPr>
          <p:cNvPr id="9" name="Rectangle 8"/>
          <p:cNvSpPr/>
          <p:nvPr/>
        </p:nvSpPr>
        <p:spPr>
          <a:xfrm>
            <a:off x="2171700" y="3330430"/>
            <a:ext cx="6096000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2756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0350" y="2734614"/>
            <a:ext cx="314325" cy="428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D32E06-185A-4CF5-81C8-9F07022F7D2D}"/>
              </a:ext>
            </a:extLst>
          </p:cNvPr>
          <p:cNvSpPr/>
          <p:nvPr/>
        </p:nvSpPr>
        <p:spPr>
          <a:xfrm>
            <a:off x="4802908" y="5717309"/>
            <a:ext cx="157941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ous-titre 10">
            <a:extLst>
              <a:ext uri="{FF2B5EF4-FFF2-40B4-BE49-F238E27FC236}">
                <a16:creationId xmlns:a16="http://schemas.microsoft.com/office/drawing/2014/main" xmlns="" id="{E5183338-4E9C-417C-A694-CD4476EE7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4675" y="3148130"/>
            <a:ext cx="9676535" cy="968464"/>
          </a:xfrm>
        </p:spPr>
        <p:txBody>
          <a:bodyPr>
            <a:noAutofit/>
          </a:bodyPr>
          <a:lstStyle/>
          <a:p>
            <a:r>
              <a:rPr lang="fr-FR" dirty="0"/>
              <a:t> </a:t>
            </a:r>
          </a:p>
          <a:p>
            <a:r>
              <a:rPr lang="fr-FR" dirty="0"/>
              <a:t>Isabelle Cousin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777E3F4-008E-451B-AFA3-008408073740}"/>
              </a:ext>
            </a:extLst>
          </p:cNvPr>
          <p:cNvSpPr/>
          <p:nvPr/>
        </p:nvSpPr>
        <p:spPr>
          <a:xfrm>
            <a:off x="2330565" y="4220616"/>
            <a:ext cx="6421549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Symbol" pitchFamily="-104" charset="2"/>
              <a:buNone/>
            </a:pPr>
            <a:r>
              <a:rPr lang="fr-FR" sz="1600" kern="0" dirty="0">
                <a:solidFill>
                  <a:srgbClr val="275662"/>
                </a:solidFill>
                <a:ea typeface="ＭＳ Ｐゴシック" charset="-128"/>
                <a:cs typeface="ＭＳ Ｐゴシック" charset="-128"/>
              </a:rPr>
              <a:t> INRAE, UR </a:t>
            </a:r>
            <a:r>
              <a:rPr lang="fr-FR" sz="1600" kern="0" dirty="0" err="1">
                <a:solidFill>
                  <a:srgbClr val="275662"/>
                </a:solidFill>
                <a:ea typeface="ＭＳ Ｐゴシック" charset="-128"/>
                <a:cs typeface="ＭＳ Ｐゴシック" charset="-128"/>
              </a:rPr>
              <a:t>Info&amp;Sols</a:t>
            </a:r>
            <a:r>
              <a:rPr lang="fr-FR" sz="1600" kern="0" dirty="0">
                <a:solidFill>
                  <a:srgbClr val="275662"/>
                </a:solidFill>
                <a:ea typeface="ＭＳ Ｐゴシック" charset="-128"/>
                <a:cs typeface="ＭＳ Ｐゴシック" charset="-128"/>
              </a:rPr>
              <a:t>, Orléans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997917C-0BA4-4427-8CB6-B144FE7879B2}"/>
              </a:ext>
            </a:extLst>
          </p:cNvPr>
          <p:cNvSpPr txBox="1"/>
          <p:nvPr/>
        </p:nvSpPr>
        <p:spPr>
          <a:xfrm>
            <a:off x="9622971" y="5805177"/>
            <a:ext cx="160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octobre 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F9D0C04-45CA-4AFF-A57D-A2374FC69B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1620" y="231544"/>
            <a:ext cx="3686788" cy="23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526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5FCE61E-8CE5-4202-B825-CB7D8657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9"/>
          <a:stretch/>
        </p:blipFill>
        <p:spPr>
          <a:xfrm>
            <a:off x="1524000" y="1088572"/>
            <a:ext cx="9144000" cy="50248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861CA33-1CDB-476F-8DC9-3B67D939296C}"/>
              </a:ext>
            </a:extLst>
          </p:cNvPr>
          <p:cNvSpPr txBox="1"/>
          <p:nvPr/>
        </p:nvSpPr>
        <p:spPr>
          <a:xfrm rot="18734849">
            <a:off x="6390347" y="1173879"/>
            <a:ext cx="10199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Stockage de Carbone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2C18F00-6F67-4C19-A37A-7300901EC9E5}"/>
              </a:ext>
            </a:extLst>
          </p:cNvPr>
          <p:cNvSpPr txBox="1"/>
          <p:nvPr/>
        </p:nvSpPr>
        <p:spPr>
          <a:xfrm rot="18734849">
            <a:off x="7499168" y="857739"/>
            <a:ext cx="10213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Recyclage des éléments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112CD84-72E2-4266-993B-C441D608581F}"/>
              </a:ext>
            </a:extLst>
          </p:cNvPr>
          <p:cNvSpPr txBox="1"/>
          <p:nvPr/>
        </p:nvSpPr>
        <p:spPr>
          <a:xfrm rot="18734849">
            <a:off x="8251196" y="2741270"/>
            <a:ext cx="1242785" cy="646331"/>
          </a:xfrm>
          <a:prstGeom prst="rect">
            <a:avLst/>
          </a:prstGeom>
          <a:solidFill>
            <a:srgbClr val="EAF0F6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EAF0F6"/>
                </a:solidFill>
                <a:latin typeface="Arial Narrow" panose="020B0606020202030204" pitchFamily="34" charset="0"/>
              </a:rPr>
              <a:t>Purification de l’eau </a:t>
            </a:r>
          </a:p>
          <a:p>
            <a:r>
              <a:rPr lang="fr-FR" sz="1200" b="1" dirty="0">
                <a:solidFill>
                  <a:srgbClr val="EAF0F6"/>
                </a:solidFill>
                <a:latin typeface="Arial Narrow" panose="020B0606020202030204" pitchFamily="34" charset="0"/>
              </a:rPr>
              <a:t>Décontamination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3A127-FDB5-4D75-9E10-3170BB7FE82B}"/>
              </a:ext>
            </a:extLst>
          </p:cNvPr>
          <p:cNvSpPr txBox="1"/>
          <p:nvPr/>
        </p:nvSpPr>
        <p:spPr>
          <a:xfrm rot="18734849">
            <a:off x="9058516" y="2375861"/>
            <a:ext cx="992280" cy="646331"/>
          </a:xfrm>
          <a:prstGeom prst="rect">
            <a:avLst/>
          </a:prstGeom>
          <a:solidFill>
            <a:srgbClr val="EAF0F6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EAF0F6"/>
                </a:solidFill>
                <a:latin typeface="Arial Narrow" panose="020B0606020202030204" pitchFamily="34" charset="0"/>
              </a:rPr>
              <a:t>Source de gènes et de médicaments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C9E497-0B5E-40F8-A54B-AE41565B9EF8}"/>
              </a:ext>
            </a:extLst>
          </p:cNvPr>
          <p:cNvSpPr txBox="1"/>
          <p:nvPr/>
        </p:nvSpPr>
        <p:spPr>
          <a:xfrm rot="18734849">
            <a:off x="9877855" y="1855545"/>
            <a:ext cx="80594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Héritage culturel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A65AD06-2400-491D-88BA-35DD272DBD1F}"/>
              </a:ext>
            </a:extLst>
          </p:cNvPr>
          <p:cNvSpPr txBox="1"/>
          <p:nvPr/>
        </p:nvSpPr>
        <p:spPr>
          <a:xfrm rot="18734849">
            <a:off x="4392495" y="712874"/>
            <a:ext cx="16734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Support de la production de nourriture, énergie, fibres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AFB303-2655-42ED-B3E7-A2028B9A54EA}"/>
              </a:ext>
            </a:extLst>
          </p:cNvPr>
          <p:cNvSpPr txBox="1"/>
          <p:nvPr/>
        </p:nvSpPr>
        <p:spPr>
          <a:xfrm rot="18734849">
            <a:off x="3633626" y="1733382"/>
            <a:ext cx="156599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Source de matériaux de construction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A0171C5-56E7-4A9F-862D-FF20748C388A}"/>
              </a:ext>
            </a:extLst>
          </p:cNvPr>
          <p:cNvSpPr txBox="1"/>
          <p:nvPr/>
        </p:nvSpPr>
        <p:spPr>
          <a:xfrm rot="18734849">
            <a:off x="2906376" y="1669117"/>
            <a:ext cx="17728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Support pour les infrastructures humaines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39578B2-044D-4A5E-AF17-C13267A55C54}"/>
              </a:ext>
            </a:extLst>
          </p:cNvPr>
          <p:cNvSpPr txBox="1"/>
          <p:nvPr/>
        </p:nvSpPr>
        <p:spPr>
          <a:xfrm rot="18734849">
            <a:off x="2222952" y="1231443"/>
            <a:ext cx="1336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Régulation du climat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83B2438-0526-4A8E-B264-56691183488C}"/>
              </a:ext>
            </a:extLst>
          </p:cNvPr>
          <p:cNvSpPr txBox="1"/>
          <p:nvPr/>
        </p:nvSpPr>
        <p:spPr>
          <a:xfrm rot="18734849">
            <a:off x="1577152" y="998575"/>
            <a:ext cx="1336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Régulation des flux d’eau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8C97BDC-8027-4A79-ADF3-101AAE102D45}"/>
              </a:ext>
            </a:extLst>
          </p:cNvPr>
          <p:cNvSpPr txBox="1"/>
          <p:nvPr/>
        </p:nvSpPr>
        <p:spPr>
          <a:xfrm rot="18734849">
            <a:off x="5257548" y="3153295"/>
            <a:ext cx="1157820" cy="461665"/>
          </a:xfrm>
          <a:prstGeom prst="rect">
            <a:avLst/>
          </a:prstGeom>
          <a:solidFill>
            <a:srgbClr val="D8E3EE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D8E3EE"/>
                </a:solidFill>
                <a:latin typeface="Arial Narrow" panose="020B0606020202030204" pitchFamily="34" charset="0"/>
              </a:rPr>
              <a:t>Habitat pour les êtres vivants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E66C9178-79CD-4B63-89C1-82F924AE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fonctions des sols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D0CF8C6-65C3-40D0-81F1-8F034AAC1DA4}"/>
              </a:ext>
            </a:extLst>
          </p:cNvPr>
          <p:cNvSpPr txBox="1"/>
          <p:nvPr/>
        </p:nvSpPr>
        <p:spPr>
          <a:xfrm>
            <a:off x="3719314" y="1872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E6C29D84-B892-49C0-A1BA-1C8574E8FB3C}"/>
              </a:ext>
            </a:extLst>
          </p:cNvPr>
          <p:cNvSpPr txBox="1"/>
          <p:nvPr/>
        </p:nvSpPr>
        <p:spPr>
          <a:xfrm>
            <a:off x="9230847" y="125029"/>
            <a:ext cx="2670475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Des fonctions </a:t>
            </a:r>
            <a:r>
              <a:rPr lang="fr-FR" sz="1400" dirty="0">
                <a:solidFill>
                  <a:schemeClr val="accent2"/>
                </a:solidFill>
              </a:rPr>
              <a:t>« </a:t>
            </a:r>
            <a:r>
              <a:rPr lang="fr-FR" sz="1400" b="1" dirty="0">
                <a:solidFill>
                  <a:schemeClr val="accent2"/>
                </a:solidFill>
              </a:rPr>
              <a:t>non écologiques </a:t>
            </a:r>
            <a:r>
              <a:rPr lang="fr-FR" sz="1400" dirty="0">
                <a:solidFill>
                  <a:schemeClr val="accent2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40324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5FCE61E-8CE5-4202-B825-CB7D8657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9"/>
          <a:stretch/>
        </p:blipFill>
        <p:spPr>
          <a:xfrm>
            <a:off x="1524000" y="1088572"/>
            <a:ext cx="9144000" cy="50248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C9E497-0B5E-40F8-A54B-AE41565B9EF8}"/>
              </a:ext>
            </a:extLst>
          </p:cNvPr>
          <p:cNvSpPr txBox="1"/>
          <p:nvPr/>
        </p:nvSpPr>
        <p:spPr>
          <a:xfrm rot="18734849">
            <a:off x="9895162" y="1849704"/>
            <a:ext cx="80594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Héritage culturel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AFB303-2655-42ED-B3E7-A2028B9A54EA}"/>
              </a:ext>
            </a:extLst>
          </p:cNvPr>
          <p:cNvSpPr txBox="1"/>
          <p:nvPr/>
        </p:nvSpPr>
        <p:spPr>
          <a:xfrm rot="18734849">
            <a:off x="3632416" y="1733382"/>
            <a:ext cx="156599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Source de matériaux de construction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A0171C5-56E7-4A9F-862D-FF20748C388A}"/>
              </a:ext>
            </a:extLst>
          </p:cNvPr>
          <p:cNvSpPr txBox="1"/>
          <p:nvPr/>
        </p:nvSpPr>
        <p:spPr>
          <a:xfrm rot="18734849">
            <a:off x="2906376" y="1669117"/>
            <a:ext cx="17728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Support pour les infrastructures humaines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83B2438-0526-4A8E-B264-56691183488C}"/>
              </a:ext>
            </a:extLst>
          </p:cNvPr>
          <p:cNvSpPr txBox="1"/>
          <p:nvPr/>
        </p:nvSpPr>
        <p:spPr>
          <a:xfrm rot="18734849">
            <a:off x="1682846" y="1237352"/>
            <a:ext cx="691089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E66C9178-79CD-4B63-89C1-82F924AE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00" y="-30354"/>
            <a:ext cx="10216343" cy="888251"/>
          </a:xfrm>
        </p:spPr>
        <p:txBody>
          <a:bodyPr/>
          <a:lstStyle/>
          <a:p>
            <a:r>
              <a:rPr lang="fr-FR" dirty="0"/>
              <a:t>Les fonctions des sols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C8EED4A-6DF5-4748-BA30-B010F4D8EA41}"/>
              </a:ext>
            </a:extLst>
          </p:cNvPr>
          <p:cNvSpPr txBox="1"/>
          <p:nvPr/>
        </p:nvSpPr>
        <p:spPr>
          <a:xfrm>
            <a:off x="8727896" y="122109"/>
            <a:ext cx="2670475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Des fonctions </a:t>
            </a:r>
            <a:r>
              <a:rPr lang="fr-FR" sz="1400" dirty="0">
                <a:solidFill>
                  <a:schemeClr val="accent2"/>
                </a:solidFill>
              </a:rPr>
              <a:t>« </a:t>
            </a:r>
            <a:r>
              <a:rPr lang="fr-FR" sz="1400" b="1" dirty="0">
                <a:solidFill>
                  <a:schemeClr val="accent2"/>
                </a:solidFill>
              </a:rPr>
              <a:t>non écologiques </a:t>
            </a:r>
            <a:r>
              <a:rPr lang="fr-FR" sz="1400" dirty="0">
                <a:solidFill>
                  <a:schemeClr val="accent2"/>
                </a:solidFill>
              </a:rPr>
              <a:t>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D12066D-20B5-4BCD-8C29-9BBAD87F88F2}"/>
              </a:ext>
            </a:extLst>
          </p:cNvPr>
          <p:cNvSpPr txBox="1"/>
          <p:nvPr/>
        </p:nvSpPr>
        <p:spPr>
          <a:xfrm rot="18734849">
            <a:off x="2362575" y="1496497"/>
            <a:ext cx="691089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0A5E0D5-085C-4F2B-85D0-7D290173317A}"/>
              </a:ext>
            </a:extLst>
          </p:cNvPr>
          <p:cNvSpPr txBox="1"/>
          <p:nvPr/>
        </p:nvSpPr>
        <p:spPr>
          <a:xfrm rot="18734849">
            <a:off x="5349822" y="3318771"/>
            <a:ext cx="691089" cy="461665"/>
          </a:xfrm>
          <a:prstGeom prst="rect">
            <a:avLst/>
          </a:prstGeom>
          <a:solidFill>
            <a:srgbClr val="D7E2EE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6F74CC5-24C0-416B-8FFD-3E663622A9A1}"/>
              </a:ext>
            </a:extLst>
          </p:cNvPr>
          <p:cNvSpPr txBox="1"/>
          <p:nvPr/>
        </p:nvSpPr>
        <p:spPr>
          <a:xfrm rot="18734849">
            <a:off x="6483604" y="1253288"/>
            <a:ext cx="816606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432F13C-72B1-4B88-8EE2-825841C99632}"/>
              </a:ext>
            </a:extLst>
          </p:cNvPr>
          <p:cNvSpPr txBox="1"/>
          <p:nvPr/>
        </p:nvSpPr>
        <p:spPr>
          <a:xfrm rot="18734849">
            <a:off x="7554403" y="947850"/>
            <a:ext cx="816606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87CBB3FB-E763-4C36-AB21-FDA9A4D38185}"/>
              </a:ext>
            </a:extLst>
          </p:cNvPr>
          <p:cNvSpPr txBox="1"/>
          <p:nvPr/>
        </p:nvSpPr>
        <p:spPr>
          <a:xfrm rot="18734849">
            <a:off x="8325317" y="2953370"/>
            <a:ext cx="691089" cy="646331"/>
          </a:xfrm>
          <a:prstGeom prst="rect">
            <a:avLst/>
          </a:prstGeom>
          <a:solidFill>
            <a:srgbClr val="E9EFF6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C2E922AA-17B1-4DE2-9D79-E69BAAD1BEE7}"/>
              </a:ext>
            </a:extLst>
          </p:cNvPr>
          <p:cNvSpPr txBox="1"/>
          <p:nvPr/>
        </p:nvSpPr>
        <p:spPr>
          <a:xfrm rot="18734849">
            <a:off x="9024550" y="2346625"/>
            <a:ext cx="983797" cy="646331"/>
          </a:xfrm>
          <a:prstGeom prst="rect">
            <a:avLst/>
          </a:prstGeom>
          <a:solidFill>
            <a:srgbClr val="E9EFF6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50720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5FCE61E-8CE5-4202-B825-CB7D8657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9"/>
          <a:stretch/>
        </p:blipFill>
        <p:spPr>
          <a:xfrm>
            <a:off x="1524000" y="1088572"/>
            <a:ext cx="9144000" cy="50248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861CA33-1CDB-476F-8DC9-3B67D939296C}"/>
              </a:ext>
            </a:extLst>
          </p:cNvPr>
          <p:cNvSpPr txBox="1"/>
          <p:nvPr/>
        </p:nvSpPr>
        <p:spPr>
          <a:xfrm rot="18734849">
            <a:off x="6412669" y="1204583"/>
            <a:ext cx="101995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Stockage de Carbone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2C18F00-6F67-4C19-A37A-7300901EC9E5}"/>
              </a:ext>
            </a:extLst>
          </p:cNvPr>
          <p:cNvSpPr txBox="1"/>
          <p:nvPr/>
        </p:nvSpPr>
        <p:spPr>
          <a:xfrm rot="18734849">
            <a:off x="7550182" y="929780"/>
            <a:ext cx="102137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Recyclage des éléments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112CD84-72E2-4266-993B-C441D608581F}"/>
              </a:ext>
            </a:extLst>
          </p:cNvPr>
          <p:cNvSpPr txBox="1"/>
          <p:nvPr/>
        </p:nvSpPr>
        <p:spPr>
          <a:xfrm rot="18734849">
            <a:off x="8233648" y="2641749"/>
            <a:ext cx="15313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Purification de l’eau </a:t>
            </a:r>
          </a:p>
          <a:p>
            <a:r>
              <a:rPr lang="fr-FR" dirty="0"/>
              <a:t>Décontamination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3A127-FDB5-4D75-9E10-3170BB7FE82B}"/>
              </a:ext>
            </a:extLst>
          </p:cNvPr>
          <p:cNvSpPr txBox="1"/>
          <p:nvPr/>
        </p:nvSpPr>
        <p:spPr>
          <a:xfrm rot="18734849">
            <a:off x="9007545" y="2542795"/>
            <a:ext cx="1393495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Source de gènes et médicaments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C9E497-0B5E-40F8-A54B-AE41565B9EF8}"/>
              </a:ext>
            </a:extLst>
          </p:cNvPr>
          <p:cNvSpPr txBox="1"/>
          <p:nvPr/>
        </p:nvSpPr>
        <p:spPr>
          <a:xfrm rot="18734849">
            <a:off x="9895162" y="1849704"/>
            <a:ext cx="80594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Héritage culturel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AFB303-2655-42ED-B3E7-A2028B9A54EA}"/>
              </a:ext>
            </a:extLst>
          </p:cNvPr>
          <p:cNvSpPr txBox="1"/>
          <p:nvPr/>
        </p:nvSpPr>
        <p:spPr>
          <a:xfrm rot="18734849">
            <a:off x="3632416" y="1733382"/>
            <a:ext cx="156599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Source de matériaux de construction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A0171C5-56E7-4A9F-862D-FF20748C388A}"/>
              </a:ext>
            </a:extLst>
          </p:cNvPr>
          <p:cNvSpPr txBox="1"/>
          <p:nvPr/>
        </p:nvSpPr>
        <p:spPr>
          <a:xfrm rot="18734849">
            <a:off x="2906376" y="1669117"/>
            <a:ext cx="17728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Support pour les infrastructures humaines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39578B2-044D-4A5E-AF17-C13267A55C54}"/>
              </a:ext>
            </a:extLst>
          </p:cNvPr>
          <p:cNvSpPr txBox="1"/>
          <p:nvPr/>
        </p:nvSpPr>
        <p:spPr>
          <a:xfrm rot="18734849">
            <a:off x="2302729" y="1389171"/>
            <a:ext cx="1016512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Régulation du climat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83B2438-0526-4A8E-B264-56691183488C}"/>
              </a:ext>
            </a:extLst>
          </p:cNvPr>
          <p:cNvSpPr txBox="1"/>
          <p:nvPr/>
        </p:nvSpPr>
        <p:spPr>
          <a:xfrm rot="18734849">
            <a:off x="1577151" y="998571"/>
            <a:ext cx="133622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Régulation des flux d’eau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8C97BDC-8027-4A79-ADF3-101AAE102D45}"/>
              </a:ext>
            </a:extLst>
          </p:cNvPr>
          <p:cNvSpPr txBox="1"/>
          <p:nvPr/>
        </p:nvSpPr>
        <p:spPr>
          <a:xfrm rot="18734849">
            <a:off x="5184648" y="2921034"/>
            <a:ext cx="169376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Habitat pour les êtres </a:t>
            </a:r>
            <a:r>
              <a:rPr lang="fr-FR" dirty="0" err="1"/>
              <a:t>vivantsêtres</a:t>
            </a:r>
            <a:r>
              <a:rPr lang="fr-FR" dirty="0"/>
              <a:t> vivants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E66C9178-79CD-4B63-89C1-82F924AE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28" y="-107990"/>
            <a:ext cx="10216343" cy="888251"/>
          </a:xfrm>
        </p:spPr>
        <p:txBody>
          <a:bodyPr/>
          <a:lstStyle/>
          <a:p>
            <a:r>
              <a:rPr lang="fr-FR" dirty="0"/>
              <a:t>Les fonctions des sols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C8EED4A-6DF5-4748-BA30-B010F4D8EA41}"/>
              </a:ext>
            </a:extLst>
          </p:cNvPr>
          <p:cNvSpPr txBox="1"/>
          <p:nvPr/>
        </p:nvSpPr>
        <p:spPr>
          <a:xfrm>
            <a:off x="8727896" y="122109"/>
            <a:ext cx="2670475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Des fonctions </a:t>
            </a:r>
            <a:r>
              <a:rPr lang="fr-FR" sz="1400" dirty="0">
                <a:solidFill>
                  <a:schemeClr val="accent2"/>
                </a:solidFill>
              </a:rPr>
              <a:t>« </a:t>
            </a:r>
            <a:r>
              <a:rPr lang="fr-FR" sz="1400" b="1" dirty="0">
                <a:solidFill>
                  <a:schemeClr val="accent2"/>
                </a:solidFill>
              </a:rPr>
              <a:t>non écologiques </a:t>
            </a:r>
            <a:r>
              <a:rPr lang="fr-FR" sz="1400" dirty="0">
                <a:solidFill>
                  <a:schemeClr val="accent2"/>
                </a:solidFill>
              </a:rPr>
              <a:t>»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5FF7DC6-6D15-43CD-96A2-F62ABDAF193B}"/>
              </a:ext>
            </a:extLst>
          </p:cNvPr>
          <p:cNvSpPr txBox="1"/>
          <p:nvPr/>
        </p:nvSpPr>
        <p:spPr>
          <a:xfrm>
            <a:off x="8996623" y="556102"/>
            <a:ext cx="2401748" cy="30777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Des fonctions </a:t>
            </a:r>
            <a:r>
              <a:rPr lang="fr-FR" sz="1400" dirty="0">
                <a:solidFill>
                  <a:schemeClr val="accent6"/>
                </a:solidFill>
              </a:rPr>
              <a:t>«</a:t>
            </a:r>
            <a:r>
              <a:rPr lang="fr-FR" sz="1400" b="1" dirty="0">
                <a:solidFill>
                  <a:schemeClr val="accent6"/>
                </a:solidFill>
              </a:rPr>
              <a:t> écologiques </a:t>
            </a:r>
            <a:r>
              <a:rPr lang="fr-FR" sz="1400" dirty="0">
                <a:solidFill>
                  <a:schemeClr val="accent6"/>
                </a:solidFill>
              </a:rPr>
              <a:t>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A65AD06-2400-491D-88BA-35DD272DBD1F}"/>
              </a:ext>
            </a:extLst>
          </p:cNvPr>
          <p:cNvSpPr txBox="1"/>
          <p:nvPr/>
        </p:nvSpPr>
        <p:spPr>
          <a:xfrm rot="18734849">
            <a:off x="4690376" y="730588"/>
            <a:ext cx="174647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Support de la production de nourriture, énergie, fibres</a:t>
            </a:r>
          </a:p>
        </p:txBody>
      </p:sp>
    </p:spTree>
    <p:extLst>
      <p:ext uri="{BB962C8B-B14F-4D97-AF65-F5344CB8AC3E}">
        <p14:creationId xmlns:p14="http://schemas.microsoft.com/office/powerpoint/2010/main" xmlns="" val="267216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5FCE61E-8CE5-4202-B825-CB7D8657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9"/>
          <a:stretch/>
        </p:blipFill>
        <p:spPr>
          <a:xfrm>
            <a:off x="1524000" y="1088572"/>
            <a:ext cx="9144000" cy="50042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861CA33-1CDB-476F-8DC9-3B67D939296C}"/>
              </a:ext>
            </a:extLst>
          </p:cNvPr>
          <p:cNvSpPr txBox="1"/>
          <p:nvPr/>
        </p:nvSpPr>
        <p:spPr>
          <a:xfrm rot="18734849">
            <a:off x="6480746" y="1208924"/>
            <a:ext cx="91587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C9E497-0B5E-40F8-A54B-AE41565B9EF8}"/>
              </a:ext>
            </a:extLst>
          </p:cNvPr>
          <p:cNvSpPr txBox="1"/>
          <p:nvPr/>
        </p:nvSpPr>
        <p:spPr>
          <a:xfrm rot="18734849">
            <a:off x="9949952" y="2004466"/>
            <a:ext cx="723701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fr-FR" sz="1200" b="1" dirty="0">
              <a:latin typeface="Arial Narrow" panose="020B0606020202030204" pitchFamily="34" charset="0"/>
            </a:endParaRPr>
          </a:p>
          <a:p>
            <a:endParaRPr lang="fr-FR" sz="1200" b="1" dirty="0">
              <a:latin typeface="Arial Narrow" panose="020B0606020202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AFB303-2655-42ED-B3E7-A2028B9A54EA}"/>
              </a:ext>
            </a:extLst>
          </p:cNvPr>
          <p:cNvSpPr txBox="1"/>
          <p:nvPr/>
        </p:nvSpPr>
        <p:spPr>
          <a:xfrm rot="18734849">
            <a:off x="3715117" y="1856798"/>
            <a:ext cx="1324604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fr-FR" sz="1200" b="1" dirty="0">
              <a:latin typeface="Arial Narrow" panose="020B0606020202030204" pitchFamily="34" charset="0"/>
            </a:endParaRPr>
          </a:p>
          <a:p>
            <a:endParaRPr lang="fr-FR" sz="1200" b="1" dirty="0">
              <a:latin typeface="Arial Narrow" panose="020B0606020202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A0171C5-56E7-4A9F-862D-FF20748C388A}"/>
              </a:ext>
            </a:extLst>
          </p:cNvPr>
          <p:cNvSpPr txBox="1"/>
          <p:nvPr/>
        </p:nvSpPr>
        <p:spPr>
          <a:xfrm rot="18734849">
            <a:off x="2948482" y="1737799"/>
            <a:ext cx="1591944" cy="4616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endParaRPr lang="fr-FR" sz="1200" b="1" dirty="0">
              <a:latin typeface="Arial Narrow" panose="020B0606020202030204" pitchFamily="34" charset="0"/>
            </a:endParaRPr>
          </a:p>
          <a:p>
            <a:endParaRPr lang="fr-FR" sz="1200" b="1" dirty="0">
              <a:latin typeface="Arial Narrow" panose="020B0606020202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83B2438-0526-4A8E-B264-56691183488C}"/>
              </a:ext>
            </a:extLst>
          </p:cNvPr>
          <p:cNvSpPr txBox="1"/>
          <p:nvPr/>
        </p:nvSpPr>
        <p:spPr>
          <a:xfrm rot="18734849">
            <a:off x="1666714" y="995846"/>
            <a:ext cx="119986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Arial Narrow" panose="020B0606020202030204" pitchFamily="34" charset="0"/>
              </a:rPr>
              <a:t>Régulation des flux d’eau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F00C7824-8DA1-42BD-A9F2-4205445B68DF}"/>
              </a:ext>
            </a:extLst>
          </p:cNvPr>
          <p:cNvGrpSpPr/>
          <p:nvPr/>
        </p:nvGrpSpPr>
        <p:grpSpPr>
          <a:xfrm>
            <a:off x="2715178" y="890284"/>
            <a:ext cx="759897" cy="1243962"/>
            <a:chOff x="1199087" y="883981"/>
            <a:chExt cx="759897" cy="13853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BE4C8F8-AFA4-4B8A-828D-5362920E70B6}"/>
                </a:ext>
              </a:extLst>
            </p:cNvPr>
            <p:cNvSpPr/>
            <p:nvPr/>
          </p:nvSpPr>
          <p:spPr>
            <a:xfrm rot="18746618">
              <a:off x="737609" y="1345459"/>
              <a:ext cx="1385335" cy="4623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A02D44C-52B1-42C8-AF82-DCACC307261C}"/>
                </a:ext>
              </a:extLst>
            </p:cNvPr>
            <p:cNvSpPr/>
            <p:nvPr/>
          </p:nvSpPr>
          <p:spPr>
            <a:xfrm rot="18746618">
              <a:off x="1324753" y="1272943"/>
              <a:ext cx="391568" cy="42355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373FA84-8C7D-4C7B-A35D-684BA1FB2331}"/>
                </a:ext>
              </a:extLst>
            </p:cNvPr>
            <p:cNvSpPr/>
            <p:nvPr/>
          </p:nvSpPr>
          <p:spPr>
            <a:xfrm rot="18746618">
              <a:off x="1578942" y="1009906"/>
              <a:ext cx="321923" cy="4381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38CCA6F4-D01F-4E4D-B447-075A2A0E793D}"/>
              </a:ext>
            </a:extLst>
          </p:cNvPr>
          <p:cNvGrpSpPr/>
          <p:nvPr/>
        </p:nvGrpSpPr>
        <p:grpSpPr>
          <a:xfrm>
            <a:off x="5127964" y="219832"/>
            <a:ext cx="1040431" cy="1644137"/>
            <a:chOff x="1573524" y="474408"/>
            <a:chExt cx="1040431" cy="18309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35B1C507-FC04-4EC7-8297-89C6D1401587}"/>
                </a:ext>
              </a:extLst>
            </p:cNvPr>
            <p:cNvSpPr/>
            <p:nvPr/>
          </p:nvSpPr>
          <p:spPr>
            <a:xfrm rot="18746618">
              <a:off x="971344" y="1076588"/>
              <a:ext cx="1830989" cy="6266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9270FD9-75D6-42AA-804C-2CF71FEEC5E7}"/>
                </a:ext>
              </a:extLst>
            </p:cNvPr>
            <p:cNvSpPr/>
            <p:nvPr/>
          </p:nvSpPr>
          <p:spPr>
            <a:xfrm rot="18746618">
              <a:off x="2173217" y="559558"/>
              <a:ext cx="288988" cy="5924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BCF777E4-6DB4-46BC-B329-61FB6DC09E06}"/>
              </a:ext>
            </a:extLst>
          </p:cNvPr>
          <p:cNvSpPr txBox="1"/>
          <p:nvPr/>
        </p:nvSpPr>
        <p:spPr>
          <a:xfrm rot="18734849">
            <a:off x="2369202" y="1243583"/>
            <a:ext cx="1199866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Régulation du climat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5585085C-ABFD-4B49-9DCE-9EE740881FA7}"/>
              </a:ext>
            </a:extLst>
          </p:cNvPr>
          <p:cNvGrpSpPr/>
          <p:nvPr/>
        </p:nvGrpSpPr>
        <p:grpSpPr>
          <a:xfrm>
            <a:off x="7844005" y="495318"/>
            <a:ext cx="633110" cy="1106033"/>
            <a:chOff x="1142147" y="1017458"/>
            <a:chExt cx="633110" cy="123173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33F40BA-84FB-4AF6-AEB2-C1E64A7136FD}"/>
                </a:ext>
              </a:extLst>
            </p:cNvPr>
            <p:cNvSpPr/>
            <p:nvPr/>
          </p:nvSpPr>
          <p:spPr>
            <a:xfrm rot="18746618">
              <a:off x="757471" y="1402134"/>
              <a:ext cx="1231731" cy="4623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4F43B9B-C776-4943-9450-F7B8366D9863}"/>
                </a:ext>
              </a:extLst>
            </p:cNvPr>
            <p:cNvSpPr/>
            <p:nvPr/>
          </p:nvSpPr>
          <p:spPr>
            <a:xfrm rot="18746618">
              <a:off x="1294776" y="1196647"/>
              <a:ext cx="537411" cy="42355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2C18F00-6F67-4C19-A37A-7300901EC9E5}"/>
              </a:ext>
            </a:extLst>
          </p:cNvPr>
          <p:cNvSpPr txBox="1"/>
          <p:nvPr/>
        </p:nvSpPr>
        <p:spPr>
          <a:xfrm rot="18734849">
            <a:off x="7604514" y="786242"/>
            <a:ext cx="97824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Recyclage des éléments 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77988F4F-E65C-4E22-8C4E-F53EBF5857D9}"/>
              </a:ext>
            </a:extLst>
          </p:cNvPr>
          <p:cNvGrpSpPr/>
          <p:nvPr/>
        </p:nvGrpSpPr>
        <p:grpSpPr>
          <a:xfrm>
            <a:off x="8657753" y="2240102"/>
            <a:ext cx="981500" cy="1453908"/>
            <a:chOff x="2273716" y="1134169"/>
            <a:chExt cx="981500" cy="161914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0E4F25F-2128-4B5B-8304-E81AB9FD30D9}"/>
                </a:ext>
              </a:extLst>
            </p:cNvPr>
            <p:cNvSpPr/>
            <p:nvPr/>
          </p:nvSpPr>
          <p:spPr>
            <a:xfrm rot="18746618">
              <a:off x="1747661" y="1660224"/>
              <a:ext cx="1619141" cy="5670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BFAC04ED-35FF-4D57-8181-4FF143B1896D}"/>
                </a:ext>
              </a:extLst>
            </p:cNvPr>
            <p:cNvSpPr/>
            <p:nvPr/>
          </p:nvSpPr>
          <p:spPr>
            <a:xfrm rot="18746618">
              <a:off x="2800182" y="1213983"/>
              <a:ext cx="325614" cy="584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112CD84-72E2-4266-993B-C441D608581F}"/>
              </a:ext>
            </a:extLst>
          </p:cNvPr>
          <p:cNvSpPr txBox="1"/>
          <p:nvPr/>
        </p:nvSpPr>
        <p:spPr>
          <a:xfrm rot="18734849">
            <a:off x="8164623" y="2743216"/>
            <a:ext cx="1407636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Purification de l’eau </a:t>
            </a:r>
          </a:p>
          <a:p>
            <a:r>
              <a:rPr lang="fr-FR" dirty="0"/>
              <a:t>Décontamination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3A127-FDB5-4D75-9E10-3170BB7FE82B}"/>
              </a:ext>
            </a:extLst>
          </p:cNvPr>
          <p:cNvSpPr txBox="1"/>
          <p:nvPr/>
        </p:nvSpPr>
        <p:spPr>
          <a:xfrm rot="18734849">
            <a:off x="9077296" y="2471608"/>
            <a:ext cx="138330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Source de gènes et de médicaments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8976962-313C-478B-8F48-6DBDD46423BB}"/>
              </a:ext>
            </a:extLst>
          </p:cNvPr>
          <p:cNvSpPr/>
          <p:nvPr/>
        </p:nvSpPr>
        <p:spPr>
          <a:xfrm rot="18746618">
            <a:off x="5408052" y="523636"/>
            <a:ext cx="488591" cy="592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A65AD06-2400-491D-88BA-35DD272DBD1F}"/>
              </a:ext>
            </a:extLst>
          </p:cNvPr>
          <p:cNvSpPr txBox="1"/>
          <p:nvPr/>
        </p:nvSpPr>
        <p:spPr>
          <a:xfrm rot="18734849">
            <a:off x="4633707" y="678614"/>
            <a:ext cx="171330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Support de la production de nourriture, énergie, fibres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9DE2FE1C-1C65-4579-B9C9-AE80C89F8B76}"/>
              </a:ext>
            </a:extLst>
          </p:cNvPr>
          <p:cNvGrpSpPr/>
          <p:nvPr/>
        </p:nvGrpSpPr>
        <p:grpSpPr>
          <a:xfrm>
            <a:off x="1635345" y="4894767"/>
            <a:ext cx="5481780" cy="1172748"/>
            <a:chOff x="142874" y="5273541"/>
            <a:chExt cx="5481780" cy="1306027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xmlns="" id="{6C7F4FF0-A086-4C00-9C98-011A75964511}"/>
                </a:ext>
              </a:extLst>
            </p:cNvPr>
            <p:cNvGrpSpPr/>
            <p:nvPr/>
          </p:nvGrpSpPr>
          <p:grpSpPr>
            <a:xfrm>
              <a:off x="142874" y="5273541"/>
              <a:ext cx="2595648" cy="1306027"/>
              <a:chOff x="142874" y="5273541"/>
              <a:chExt cx="2595648" cy="1306027"/>
            </a:xfrm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3851D528-0E29-431D-80D7-F0F84FE21DEB}"/>
                  </a:ext>
                </a:extLst>
              </p:cNvPr>
              <p:cNvSpPr txBox="1"/>
              <p:nvPr/>
            </p:nvSpPr>
            <p:spPr>
              <a:xfrm>
                <a:off x="142875" y="5273541"/>
                <a:ext cx="2595647" cy="41130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« Fonctions </a:t>
                </a:r>
                <a:r>
                  <a:rPr lang="fr-FR" b="1" dirty="0"/>
                  <a:t>biologiques »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xmlns="" id="{E94AC0D8-890C-4C59-8EB0-5DC9752DDF0E}"/>
                  </a:ext>
                </a:extLst>
              </p:cNvPr>
              <p:cNvSpPr txBox="1"/>
              <p:nvPr/>
            </p:nvSpPr>
            <p:spPr>
              <a:xfrm>
                <a:off x="142874" y="5723762"/>
                <a:ext cx="2595647" cy="41130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« Fonctions </a:t>
                </a:r>
                <a:r>
                  <a:rPr lang="fr-FR" b="1" dirty="0"/>
                  <a:t>hydriques »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xmlns="" id="{99982BB2-3E84-4968-A6E7-4B88190CCBE5}"/>
                  </a:ext>
                </a:extLst>
              </p:cNvPr>
              <p:cNvSpPr txBox="1"/>
              <p:nvPr/>
            </p:nvSpPr>
            <p:spPr>
              <a:xfrm>
                <a:off x="142874" y="6168263"/>
                <a:ext cx="2588721" cy="4113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« Fonctions </a:t>
                </a:r>
                <a:r>
                  <a:rPr lang="fr-FR" b="1" dirty="0"/>
                  <a:t>climatiques »</a:t>
                </a:r>
              </a:p>
            </p:txBody>
          </p:sp>
        </p:grp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xmlns="" id="{F76CB032-7A36-4C1E-B821-490865989C74}"/>
                </a:ext>
              </a:extLst>
            </p:cNvPr>
            <p:cNvSpPr txBox="1"/>
            <p:nvPr/>
          </p:nvSpPr>
          <p:spPr>
            <a:xfrm>
              <a:off x="2916092" y="6168263"/>
              <a:ext cx="2708562" cy="41130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« Potentiel </a:t>
              </a:r>
              <a:r>
                <a:rPr lang="fr-FR" b="1" dirty="0"/>
                <a:t>agronomique »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DA04BF1-4B11-48A0-AE30-D354453F8A9F}"/>
              </a:ext>
            </a:extLst>
          </p:cNvPr>
          <p:cNvSpPr/>
          <p:nvPr/>
        </p:nvSpPr>
        <p:spPr>
          <a:xfrm rot="18746618">
            <a:off x="6910942" y="1133249"/>
            <a:ext cx="231292" cy="423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7CFE6567-04D1-4685-A2EB-797C26A96417}"/>
              </a:ext>
            </a:extLst>
          </p:cNvPr>
          <p:cNvSpPr txBox="1"/>
          <p:nvPr/>
        </p:nvSpPr>
        <p:spPr>
          <a:xfrm rot="18734849">
            <a:off x="5360797" y="3224721"/>
            <a:ext cx="112315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5232367-0AA6-4CDA-9600-CB4D64E9E84C}"/>
              </a:ext>
            </a:extLst>
          </p:cNvPr>
          <p:cNvSpPr/>
          <p:nvPr/>
        </p:nvSpPr>
        <p:spPr>
          <a:xfrm rot="18746618">
            <a:off x="6003506" y="2967613"/>
            <a:ext cx="326400" cy="423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8C97BDC-8027-4A79-ADF3-101AAE102D45}"/>
              </a:ext>
            </a:extLst>
          </p:cNvPr>
          <p:cNvSpPr txBox="1"/>
          <p:nvPr/>
        </p:nvSpPr>
        <p:spPr>
          <a:xfrm rot="18734849">
            <a:off x="5329084" y="3194343"/>
            <a:ext cx="121476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Habitat pour les êtres vivants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784237F1-B165-46E5-BF32-16AA9683BC08}"/>
              </a:ext>
            </a:extLst>
          </p:cNvPr>
          <p:cNvSpPr/>
          <p:nvPr/>
        </p:nvSpPr>
        <p:spPr>
          <a:xfrm rot="18746618">
            <a:off x="7072365" y="964222"/>
            <a:ext cx="200867" cy="423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7A5A1467-9E88-42F9-874C-03B41239A414}"/>
              </a:ext>
            </a:extLst>
          </p:cNvPr>
          <p:cNvSpPr txBox="1"/>
          <p:nvPr/>
        </p:nvSpPr>
        <p:spPr>
          <a:xfrm rot="18734849">
            <a:off x="6536525" y="1148798"/>
            <a:ext cx="91587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Stockage de Carbone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C21F4D7-3CA0-40CE-993C-12860F522BD6}"/>
              </a:ext>
            </a:extLst>
          </p:cNvPr>
          <p:cNvSpPr/>
          <p:nvPr/>
        </p:nvSpPr>
        <p:spPr>
          <a:xfrm rot="18746618">
            <a:off x="2507471" y="632474"/>
            <a:ext cx="182296" cy="423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3C716ACE-09EE-44CA-9C63-21E78320354A}"/>
              </a:ext>
            </a:extLst>
          </p:cNvPr>
          <p:cNvSpPr txBox="1"/>
          <p:nvPr/>
        </p:nvSpPr>
        <p:spPr>
          <a:xfrm>
            <a:off x="9554654" y="519718"/>
            <a:ext cx="2346668" cy="30777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Des fonctions </a:t>
            </a:r>
            <a:r>
              <a:rPr lang="fr-FR" sz="1400" b="1" dirty="0">
                <a:solidFill>
                  <a:schemeClr val="accent6"/>
                </a:solidFill>
              </a:rPr>
              <a:t>«écologiques »</a:t>
            </a:r>
          </a:p>
        </p:txBody>
      </p:sp>
      <p:sp>
        <p:nvSpPr>
          <p:cNvPr id="51" name="Titre 15">
            <a:extLst>
              <a:ext uri="{FF2B5EF4-FFF2-40B4-BE49-F238E27FC236}">
                <a16:creationId xmlns:a16="http://schemas.microsoft.com/office/drawing/2014/main" xmlns="" id="{2279F70E-4E08-4C94-8860-8DF628FE2E63}"/>
              </a:ext>
            </a:extLst>
          </p:cNvPr>
          <p:cNvSpPr txBox="1">
            <a:spLocks/>
          </p:cNvSpPr>
          <p:nvPr/>
        </p:nvSpPr>
        <p:spPr>
          <a:xfrm>
            <a:off x="140493" y="0"/>
            <a:ext cx="7662257" cy="888251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3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Les fonctions des sols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219E74-F12E-43C2-A2CA-290DA56E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4103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Et la multifonctionnalité 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56DDC33-2354-4D22-98C7-F34728EA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429000"/>
            <a:ext cx="9144000" cy="654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31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D27365-5291-44C5-B7CB-F6A10D30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32" y="-18370"/>
            <a:ext cx="7662257" cy="888251"/>
          </a:xfrm>
        </p:spPr>
        <p:txBody>
          <a:bodyPr/>
          <a:lstStyle/>
          <a:p>
            <a:r>
              <a:rPr lang="fr-FR" dirty="0"/>
              <a:t>Evaluer des fonctions écologiques des sols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19500AD-40B6-4452-B9AC-FCBD08791250}"/>
              </a:ext>
            </a:extLst>
          </p:cNvPr>
          <p:cNvSpPr txBox="1"/>
          <p:nvPr/>
        </p:nvSpPr>
        <p:spPr>
          <a:xfrm>
            <a:off x="6175111" y="1441211"/>
            <a:ext cx="461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Définir les  </a:t>
            </a:r>
            <a:r>
              <a:rPr lang="fr-FR" b="1" dirty="0"/>
              <a:t>fonctions écologiques  </a:t>
            </a:r>
            <a:r>
              <a:rPr lang="fr-FR" dirty="0"/>
              <a:t>d’intérêt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32F863E-B93F-46EA-926A-B091BDE53ECD}"/>
              </a:ext>
            </a:extLst>
          </p:cNvPr>
          <p:cNvGrpSpPr/>
          <p:nvPr/>
        </p:nvGrpSpPr>
        <p:grpSpPr>
          <a:xfrm>
            <a:off x="1585879" y="1951076"/>
            <a:ext cx="3680696" cy="4056601"/>
            <a:chOff x="61879" y="1951075"/>
            <a:chExt cx="3680696" cy="40566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679D6DA-8695-491B-8F00-141F0D595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34318"/>
            <a:stretch/>
          </p:blipFill>
          <p:spPr>
            <a:xfrm>
              <a:off x="61879" y="3352800"/>
              <a:ext cx="786452" cy="265487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E2B1105-8FC4-4BDA-8E28-C3C3FF74A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25918"/>
            <a:stretch/>
          </p:blipFill>
          <p:spPr>
            <a:xfrm>
              <a:off x="2905960" y="4643718"/>
              <a:ext cx="786452" cy="136395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87533A6-230B-4117-80AB-ECA10F681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49571"/>
            <a:stretch/>
          </p:blipFill>
          <p:spPr>
            <a:xfrm>
              <a:off x="908792" y="4141515"/>
              <a:ext cx="786452" cy="186616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C54E61D-67F1-4E70-8E1E-4CC0B1909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3279" y="3792071"/>
              <a:ext cx="1034646" cy="221560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99DFBB04-E8D6-4CB0-9677-08E08CBE0F66}"/>
                </a:ext>
              </a:extLst>
            </p:cNvPr>
            <p:cNvSpPr txBox="1"/>
            <p:nvPr/>
          </p:nvSpPr>
          <p:spPr>
            <a:xfrm rot="18734849">
              <a:off x="1921181" y="2955267"/>
              <a:ext cx="1019957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Réservoir de Carbone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6CC840AB-B8D2-40D9-BC27-F09BFBC132FD}"/>
                </a:ext>
              </a:extLst>
            </p:cNvPr>
            <p:cNvSpPr txBox="1"/>
            <p:nvPr/>
          </p:nvSpPr>
          <p:spPr>
            <a:xfrm rot="18734849">
              <a:off x="938671" y="2783478"/>
              <a:ext cx="150636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Source de biomasse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94E6BBF7-60A8-4E7C-8FA9-CB6BFB4FFA23}"/>
                </a:ext>
              </a:extLst>
            </p:cNvPr>
            <p:cNvSpPr txBox="1"/>
            <p:nvPr/>
          </p:nvSpPr>
          <p:spPr>
            <a:xfrm rot="18734849">
              <a:off x="13834" y="2388356"/>
              <a:ext cx="133622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Arial Narrow" panose="020B0606020202030204" pitchFamily="34" charset="0"/>
                </a:rPr>
                <a:t>Régulation du cycle de l’eau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58AC2F3-F364-4524-9C66-705E8DAE0AA0}"/>
                </a:ext>
              </a:extLst>
            </p:cNvPr>
            <p:cNvSpPr txBox="1"/>
            <p:nvPr/>
          </p:nvSpPr>
          <p:spPr>
            <a:xfrm rot="18734849">
              <a:off x="2932833" y="3781901"/>
              <a:ext cx="115782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Réservoir de biodiversité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AEE486A6-68F9-4A5D-A32E-0E601FA5288D}"/>
              </a:ext>
            </a:extLst>
          </p:cNvPr>
          <p:cNvGrpSpPr/>
          <p:nvPr/>
        </p:nvGrpSpPr>
        <p:grpSpPr>
          <a:xfrm>
            <a:off x="1979105" y="1960457"/>
            <a:ext cx="3291460" cy="2629562"/>
            <a:chOff x="444375" y="1962081"/>
            <a:chExt cx="3291460" cy="262956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DD30EB0A-679D-48C7-86C4-887FFCB19DCC}"/>
                </a:ext>
              </a:extLst>
            </p:cNvPr>
            <p:cNvSpPr txBox="1"/>
            <p:nvPr/>
          </p:nvSpPr>
          <p:spPr>
            <a:xfrm rot="18734849">
              <a:off x="7094" y="2399362"/>
              <a:ext cx="133622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Arial Narrow" panose="020B0606020202030204" pitchFamily="34" charset="0"/>
                </a:rPr>
                <a:t>Régulation des flux d’eau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F3697957-2E05-43E8-94BA-59617A639324}"/>
                </a:ext>
              </a:extLst>
            </p:cNvPr>
            <p:cNvSpPr txBox="1"/>
            <p:nvPr/>
          </p:nvSpPr>
          <p:spPr>
            <a:xfrm rot="18734849">
              <a:off x="872950" y="2568587"/>
              <a:ext cx="174647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Support de la production de nourriture, énergie, fibres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4C62C6D-3BC3-47B2-AD38-6AEED96625B8}"/>
                </a:ext>
              </a:extLst>
            </p:cNvPr>
            <p:cNvSpPr txBox="1"/>
            <p:nvPr/>
          </p:nvSpPr>
          <p:spPr>
            <a:xfrm rot="18734849">
              <a:off x="1927920" y="2955844"/>
              <a:ext cx="1019957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Stockage de Carbone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A0ACA958-989D-439B-8A76-34E700D96D6C}"/>
                </a:ext>
              </a:extLst>
            </p:cNvPr>
            <p:cNvSpPr txBox="1"/>
            <p:nvPr/>
          </p:nvSpPr>
          <p:spPr>
            <a:xfrm rot="18734849">
              <a:off x="2926093" y="3781900"/>
              <a:ext cx="115782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Habitat pour les êtres vivants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0E3F6C2E-682F-431E-872D-984BB786EC31}"/>
              </a:ext>
            </a:extLst>
          </p:cNvPr>
          <p:cNvGrpSpPr/>
          <p:nvPr/>
        </p:nvGrpSpPr>
        <p:grpSpPr>
          <a:xfrm>
            <a:off x="1983023" y="1161288"/>
            <a:ext cx="3432821" cy="1410865"/>
            <a:chOff x="459022" y="1161287"/>
            <a:chExt cx="3432821" cy="141086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BA8EE60E-FCBE-4C90-B177-3BD6A5CE1AAA}"/>
                </a:ext>
              </a:extLst>
            </p:cNvPr>
            <p:cNvSpPr txBox="1"/>
            <p:nvPr/>
          </p:nvSpPr>
          <p:spPr>
            <a:xfrm rot="18816710">
              <a:off x="1276607" y="1536017"/>
              <a:ext cx="1202033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Potentiel agronomique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7C37E91D-069E-4596-8C4C-7E23EF9306AD}"/>
                </a:ext>
              </a:extLst>
            </p:cNvPr>
            <p:cNvSpPr txBox="1"/>
            <p:nvPr/>
          </p:nvSpPr>
          <p:spPr>
            <a:xfrm rot="18793780">
              <a:off x="3177860" y="1858168"/>
              <a:ext cx="1120190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400" b="1" dirty="0"/>
                <a:t>Biodiversité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5E2FEB60-8164-4F86-9D8F-FC330B2DD379}"/>
                </a:ext>
              </a:extLst>
            </p:cNvPr>
            <p:cNvSpPr txBox="1"/>
            <p:nvPr/>
          </p:nvSpPr>
          <p:spPr>
            <a:xfrm rot="18652579">
              <a:off x="2448629" y="1648978"/>
              <a:ext cx="1027499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Stock de Carbone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854BE58C-8FB6-49A5-9682-9F0894596C28}"/>
                </a:ext>
              </a:extLst>
            </p:cNvPr>
            <p:cNvSpPr txBox="1"/>
            <p:nvPr/>
          </p:nvSpPr>
          <p:spPr>
            <a:xfrm rot="18813944">
              <a:off x="79863" y="1540446"/>
              <a:ext cx="1066095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400" b="1" dirty="0" err="1"/>
                <a:t>Infiltrabilité</a:t>
              </a:r>
              <a:endParaRPr lang="fr-FR" sz="1400" b="1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D686C91E-4D38-4F2C-A5F7-49418F46FA75}"/>
              </a:ext>
            </a:extLst>
          </p:cNvPr>
          <p:cNvGrpSpPr/>
          <p:nvPr/>
        </p:nvGrpSpPr>
        <p:grpSpPr>
          <a:xfrm>
            <a:off x="6175111" y="1762444"/>
            <a:ext cx="2588965" cy="369332"/>
            <a:chOff x="4601578" y="1162519"/>
            <a:chExt cx="2588965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BDDC0D8-773A-424D-981B-84B4512AD7E6}"/>
                </a:ext>
              </a:extLst>
            </p:cNvPr>
            <p:cNvSpPr/>
            <p:nvPr/>
          </p:nvSpPr>
          <p:spPr>
            <a:xfrm>
              <a:off x="6003262" y="1239213"/>
              <a:ext cx="1187281" cy="2453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2EBE8627-6155-4B7E-AA20-4CDBA95AF87D}"/>
                </a:ext>
              </a:extLst>
            </p:cNvPr>
            <p:cNvSpPr txBox="1"/>
            <p:nvPr/>
          </p:nvSpPr>
          <p:spPr>
            <a:xfrm>
              <a:off x="4601578" y="1162519"/>
              <a:ext cx="2571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/>
                <a:t>Définir des </a:t>
              </a:r>
              <a:r>
                <a:rPr lang="fr-FR" b="1" dirty="0"/>
                <a:t>indicateurs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322C34D-BE3A-42A6-8800-228CBEB221FB}"/>
              </a:ext>
            </a:extLst>
          </p:cNvPr>
          <p:cNvSpPr/>
          <p:nvPr/>
        </p:nvSpPr>
        <p:spPr>
          <a:xfrm>
            <a:off x="7576794" y="1469807"/>
            <a:ext cx="2109800" cy="33215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8C1BB2B8-CE74-46A5-A165-DFE940DCE513}"/>
              </a:ext>
            </a:extLst>
          </p:cNvPr>
          <p:cNvSpPr txBox="1"/>
          <p:nvPr/>
        </p:nvSpPr>
        <p:spPr>
          <a:xfrm>
            <a:off x="5458622" y="5997380"/>
            <a:ext cx="50640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hlinkClick r:id="rId6"/>
              </a:rPr>
              <a:t>https://www.cerema.fr/fr/actualites/prendre-compte-multifonctionnalite-sols-amenagement</a:t>
            </a:r>
          </a:p>
          <a:p>
            <a:r>
              <a:rPr lang="fr-FR" sz="1000" dirty="0">
                <a:hlinkClick r:id="rId6"/>
              </a:rPr>
              <a:t>https://librairie.ademe.fr/urbanisme-et-batiment/5415-muse-integrer-la-multifonctionnalite-des-sols-dans-les-documents-d-urbanisme.html</a:t>
            </a:r>
            <a:r>
              <a:rPr lang="fr-FR" sz="1000" dirty="0"/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C7658197-C2EC-4E1F-B5C3-2EC34FCCF20E}"/>
              </a:ext>
            </a:extLst>
          </p:cNvPr>
          <p:cNvSpPr txBox="1"/>
          <p:nvPr/>
        </p:nvSpPr>
        <p:spPr>
          <a:xfrm>
            <a:off x="6883537" y="790649"/>
            <a:ext cx="251081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Exemple du projet </a:t>
            </a:r>
            <a:r>
              <a:rPr lang="fr-FR" b="1" dirty="0"/>
              <a:t>MUSE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D730E7DD-7404-4FF5-8C3B-AB3BDAF4A7A3}"/>
              </a:ext>
            </a:extLst>
          </p:cNvPr>
          <p:cNvGrpSpPr/>
          <p:nvPr/>
        </p:nvGrpSpPr>
        <p:grpSpPr>
          <a:xfrm>
            <a:off x="2344995" y="1735565"/>
            <a:ext cx="2994211" cy="1707302"/>
            <a:chOff x="820994" y="1735565"/>
            <a:chExt cx="2994211" cy="1707302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501FE72B-FD2F-4659-8ECF-3F4B69AE5C86}"/>
                </a:ext>
              </a:extLst>
            </p:cNvPr>
            <p:cNvCxnSpPr/>
            <p:nvPr/>
          </p:nvCxnSpPr>
          <p:spPr>
            <a:xfrm flipV="1">
              <a:off x="2817925" y="2470252"/>
              <a:ext cx="0" cy="29087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xmlns="" id="{F6E00872-8C3B-48FA-96DE-7CAEA36866AE}"/>
                </a:ext>
              </a:extLst>
            </p:cNvPr>
            <p:cNvCxnSpPr/>
            <p:nvPr/>
          </p:nvCxnSpPr>
          <p:spPr>
            <a:xfrm flipV="1">
              <a:off x="2300768" y="1793586"/>
              <a:ext cx="0" cy="29087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xmlns="" id="{7C61E73A-7885-4B8B-BB23-FB042F596E24}"/>
                </a:ext>
              </a:extLst>
            </p:cNvPr>
            <p:cNvCxnSpPr/>
            <p:nvPr/>
          </p:nvCxnSpPr>
          <p:spPr>
            <a:xfrm flipV="1">
              <a:off x="820994" y="1735565"/>
              <a:ext cx="0" cy="29087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xmlns="" id="{BC27152E-24D0-476C-9D68-9B35E064D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205" y="2271317"/>
              <a:ext cx="0" cy="117155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xmlns="" id="{EE106478-7BDF-493C-AF0B-794E86E8B9A2}"/>
              </a:ext>
            </a:extLst>
          </p:cNvPr>
          <p:cNvGrpSpPr/>
          <p:nvPr/>
        </p:nvGrpSpPr>
        <p:grpSpPr>
          <a:xfrm>
            <a:off x="5602578" y="2122414"/>
            <a:ext cx="4920077" cy="3744730"/>
            <a:chOff x="4078577" y="2122414"/>
            <a:chExt cx="4920077" cy="3744730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xmlns="" id="{7AEE0585-5E37-4917-B4E2-C6EF27DC8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3276" y="2123875"/>
              <a:ext cx="2121592" cy="2158171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xmlns="" id="{EC5C0D97-A3A0-4D74-8EEC-C038DF70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6842" y="2122414"/>
              <a:ext cx="2261812" cy="1938696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xmlns="" id="{B6A5D035-1FBF-4AA5-9647-68A3DE73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78577" y="4264074"/>
              <a:ext cx="2435434" cy="160307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xmlns="" id="{1DA96315-F781-4767-9CF9-A0E3B2872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7651" y="3957222"/>
              <a:ext cx="2638220" cy="1763441"/>
            </a:xfrm>
            <a:prstGeom prst="rect">
              <a:avLst/>
            </a:prstGeom>
          </p:spPr>
        </p:pic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20A21B90-A0B9-4D7A-93C5-8E5AE49D45F9}"/>
              </a:ext>
            </a:extLst>
          </p:cNvPr>
          <p:cNvSpPr txBox="1"/>
          <p:nvPr/>
        </p:nvSpPr>
        <p:spPr>
          <a:xfrm>
            <a:off x="10175575" y="6331131"/>
            <a:ext cx="3161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A3A6"/>
                </a:solidFill>
                <a:latin typeface="Raleway" panose="020B0503030101060003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16026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D27365-5291-44C5-B7CB-F6A10D30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32" y="-18370"/>
            <a:ext cx="7662257" cy="888251"/>
          </a:xfrm>
        </p:spPr>
        <p:txBody>
          <a:bodyPr/>
          <a:lstStyle/>
          <a:p>
            <a:r>
              <a:rPr lang="fr-FR" dirty="0"/>
              <a:t>Evaluer des fonctions écologiques des sols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19500AD-40B6-4452-B9AC-FCBD08791250}"/>
              </a:ext>
            </a:extLst>
          </p:cNvPr>
          <p:cNvSpPr txBox="1"/>
          <p:nvPr/>
        </p:nvSpPr>
        <p:spPr>
          <a:xfrm>
            <a:off x="6175111" y="1441211"/>
            <a:ext cx="461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Définir les  </a:t>
            </a:r>
            <a:r>
              <a:rPr lang="fr-FR" b="1" dirty="0"/>
              <a:t>fonctions écologiques  </a:t>
            </a:r>
            <a:r>
              <a:rPr lang="fr-FR" dirty="0"/>
              <a:t>d’intérêt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32F863E-B93F-46EA-926A-B091BDE53ECD}"/>
              </a:ext>
            </a:extLst>
          </p:cNvPr>
          <p:cNvGrpSpPr/>
          <p:nvPr/>
        </p:nvGrpSpPr>
        <p:grpSpPr>
          <a:xfrm>
            <a:off x="1585879" y="1951076"/>
            <a:ext cx="3680696" cy="4056601"/>
            <a:chOff x="61879" y="1951075"/>
            <a:chExt cx="3680696" cy="40566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679D6DA-8695-491B-8F00-141F0D595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34318"/>
            <a:stretch/>
          </p:blipFill>
          <p:spPr>
            <a:xfrm>
              <a:off x="61879" y="3352800"/>
              <a:ext cx="786452" cy="265487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E2B1105-8FC4-4BDA-8E28-C3C3FF74A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25918"/>
            <a:stretch/>
          </p:blipFill>
          <p:spPr>
            <a:xfrm>
              <a:off x="2905960" y="4643718"/>
              <a:ext cx="786452" cy="136395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87533A6-230B-4117-80AB-ECA10F681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49571"/>
            <a:stretch/>
          </p:blipFill>
          <p:spPr>
            <a:xfrm>
              <a:off x="908792" y="4141515"/>
              <a:ext cx="786452" cy="186616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C54E61D-67F1-4E70-8E1E-4CC0B1909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3279" y="3792071"/>
              <a:ext cx="1034646" cy="221560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99DFBB04-E8D6-4CB0-9677-08E08CBE0F66}"/>
                </a:ext>
              </a:extLst>
            </p:cNvPr>
            <p:cNvSpPr txBox="1"/>
            <p:nvPr/>
          </p:nvSpPr>
          <p:spPr>
            <a:xfrm rot="18734849">
              <a:off x="1921181" y="2955267"/>
              <a:ext cx="1019957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Réservoir de Carbone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6CC840AB-B8D2-40D9-BC27-F09BFBC132FD}"/>
                </a:ext>
              </a:extLst>
            </p:cNvPr>
            <p:cNvSpPr txBox="1"/>
            <p:nvPr/>
          </p:nvSpPr>
          <p:spPr>
            <a:xfrm rot="18734849">
              <a:off x="938671" y="2783478"/>
              <a:ext cx="150636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Source de biomasse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94E6BBF7-60A8-4E7C-8FA9-CB6BFB4FFA23}"/>
                </a:ext>
              </a:extLst>
            </p:cNvPr>
            <p:cNvSpPr txBox="1"/>
            <p:nvPr/>
          </p:nvSpPr>
          <p:spPr>
            <a:xfrm rot="18734849">
              <a:off x="13834" y="2388356"/>
              <a:ext cx="133622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Arial Narrow" panose="020B0606020202030204" pitchFamily="34" charset="0"/>
                </a:rPr>
                <a:t>Régulation du cycle de l’eau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58AC2F3-F364-4524-9C66-705E8DAE0AA0}"/>
                </a:ext>
              </a:extLst>
            </p:cNvPr>
            <p:cNvSpPr txBox="1"/>
            <p:nvPr/>
          </p:nvSpPr>
          <p:spPr>
            <a:xfrm rot="18734849">
              <a:off x="2932833" y="3781901"/>
              <a:ext cx="115782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Réservoir de biodiversité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AEE486A6-68F9-4A5D-A32E-0E601FA5288D}"/>
              </a:ext>
            </a:extLst>
          </p:cNvPr>
          <p:cNvGrpSpPr/>
          <p:nvPr/>
        </p:nvGrpSpPr>
        <p:grpSpPr>
          <a:xfrm>
            <a:off x="1979105" y="1960457"/>
            <a:ext cx="3291460" cy="2629562"/>
            <a:chOff x="444375" y="1962081"/>
            <a:chExt cx="3291460" cy="262956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DD30EB0A-679D-48C7-86C4-887FFCB19DCC}"/>
                </a:ext>
              </a:extLst>
            </p:cNvPr>
            <p:cNvSpPr txBox="1"/>
            <p:nvPr/>
          </p:nvSpPr>
          <p:spPr>
            <a:xfrm rot="18734849">
              <a:off x="7094" y="2399362"/>
              <a:ext cx="133622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Arial Narrow" panose="020B0606020202030204" pitchFamily="34" charset="0"/>
                </a:rPr>
                <a:t>Régulation des flux d’eau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F3697957-2E05-43E8-94BA-59617A639324}"/>
                </a:ext>
              </a:extLst>
            </p:cNvPr>
            <p:cNvSpPr txBox="1"/>
            <p:nvPr/>
          </p:nvSpPr>
          <p:spPr>
            <a:xfrm rot="18734849">
              <a:off x="872950" y="2568587"/>
              <a:ext cx="174647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Support de la production de nourriture, énergie, fibres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4C62C6D-3BC3-47B2-AD38-6AEED96625B8}"/>
                </a:ext>
              </a:extLst>
            </p:cNvPr>
            <p:cNvSpPr txBox="1"/>
            <p:nvPr/>
          </p:nvSpPr>
          <p:spPr>
            <a:xfrm rot="18734849">
              <a:off x="1927920" y="2955844"/>
              <a:ext cx="1019957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Stockage de Carbone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A0ACA958-989D-439B-8A76-34E700D96D6C}"/>
                </a:ext>
              </a:extLst>
            </p:cNvPr>
            <p:cNvSpPr txBox="1"/>
            <p:nvPr/>
          </p:nvSpPr>
          <p:spPr>
            <a:xfrm rot="18734849">
              <a:off x="2926093" y="3781900"/>
              <a:ext cx="115782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Arial Narrow" panose="020B0606020202030204" pitchFamily="34" charset="0"/>
                </a:defRPr>
              </a:lvl1pPr>
            </a:lstStyle>
            <a:p>
              <a:r>
                <a:rPr lang="fr-FR" dirty="0"/>
                <a:t>Habitat pour les êtres vivants</a:t>
              </a: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47F05C9-FE36-47E3-8737-A8D4076BF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9917" t="32135" r="32549" b="21851"/>
          <a:stretch/>
        </p:blipFill>
        <p:spPr>
          <a:xfrm>
            <a:off x="5919970" y="2472514"/>
            <a:ext cx="4630027" cy="319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0E3F6C2E-682F-431E-872D-984BB786EC31}"/>
              </a:ext>
            </a:extLst>
          </p:cNvPr>
          <p:cNvGrpSpPr/>
          <p:nvPr/>
        </p:nvGrpSpPr>
        <p:grpSpPr>
          <a:xfrm>
            <a:off x="1983023" y="1161288"/>
            <a:ext cx="3432821" cy="1410865"/>
            <a:chOff x="459022" y="1161287"/>
            <a:chExt cx="3432821" cy="141086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BA8EE60E-FCBE-4C90-B177-3BD6A5CE1AAA}"/>
                </a:ext>
              </a:extLst>
            </p:cNvPr>
            <p:cNvSpPr txBox="1"/>
            <p:nvPr/>
          </p:nvSpPr>
          <p:spPr>
            <a:xfrm rot="18816710">
              <a:off x="1276607" y="1536017"/>
              <a:ext cx="1202033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Potentiel agronomique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7C37E91D-069E-4596-8C4C-7E23EF9306AD}"/>
                </a:ext>
              </a:extLst>
            </p:cNvPr>
            <p:cNvSpPr txBox="1"/>
            <p:nvPr/>
          </p:nvSpPr>
          <p:spPr>
            <a:xfrm rot="18793780">
              <a:off x="3177860" y="1858168"/>
              <a:ext cx="1120190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400" b="1" dirty="0"/>
                <a:t>Biodiversité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5E2FEB60-8164-4F86-9D8F-FC330B2DD379}"/>
                </a:ext>
              </a:extLst>
            </p:cNvPr>
            <p:cNvSpPr txBox="1"/>
            <p:nvPr/>
          </p:nvSpPr>
          <p:spPr>
            <a:xfrm rot="18652579">
              <a:off x="2448629" y="1648978"/>
              <a:ext cx="1027499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Stock de Carbone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854BE58C-8FB6-49A5-9682-9F0894596C28}"/>
                </a:ext>
              </a:extLst>
            </p:cNvPr>
            <p:cNvSpPr txBox="1"/>
            <p:nvPr/>
          </p:nvSpPr>
          <p:spPr>
            <a:xfrm rot="18813944">
              <a:off x="79863" y="1540446"/>
              <a:ext cx="1066095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400" b="1" dirty="0" err="1"/>
                <a:t>Infiltrabilité</a:t>
              </a:r>
              <a:endParaRPr lang="fr-FR" sz="1400" b="1" dirty="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CB78D0EE-8C03-4D13-AC86-48386F2EFB17}"/>
              </a:ext>
            </a:extLst>
          </p:cNvPr>
          <p:cNvGrpSpPr/>
          <p:nvPr/>
        </p:nvGrpSpPr>
        <p:grpSpPr>
          <a:xfrm>
            <a:off x="1585879" y="823967"/>
            <a:ext cx="4186952" cy="643243"/>
            <a:chOff x="61879" y="823966"/>
            <a:chExt cx="4186952" cy="643243"/>
          </a:xfrm>
        </p:grpSpPr>
        <p:sp>
          <p:nvSpPr>
            <p:cNvPr id="26" name="Parenthèse ouvrante 25">
              <a:extLst>
                <a:ext uri="{FF2B5EF4-FFF2-40B4-BE49-F238E27FC236}">
                  <a16:creationId xmlns:a16="http://schemas.microsoft.com/office/drawing/2014/main" xmlns="" id="{1AF9359C-72DB-4FE5-90BF-89AC79B1A8EA}"/>
                </a:ext>
              </a:extLst>
            </p:cNvPr>
            <p:cNvSpPr/>
            <p:nvPr/>
          </p:nvSpPr>
          <p:spPr>
            <a:xfrm rot="5400000">
              <a:off x="1978057" y="-803564"/>
              <a:ext cx="354595" cy="4186952"/>
            </a:xfrm>
            <a:prstGeom prst="leftBracket">
              <a:avLst/>
            </a:prstGeom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A61ECC48-B87F-4E61-9E66-29AACD33C397}"/>
                </a:ext>
              </a:extLst>
            </p:cNvPr>
            <p:cNvSpPr txBox="1"/>
            <p:nvPr/>
          </p:nvSpPr>
          <p:spPr>
            <a:xfrm>
              <a:off x="820994" y="823966"/>
              <a:ext cx="3140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996600"/>
                  </a:solidFill>
                </a:rPr>
                <a:t>Multifonctionnalité des sols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D686C91E-4D38-4F2C-A5F7-49418F46FA75}"/>
              </a:ext>
            </a:extLst>
          </p:cNvPr>
          <p:cNvGrpSpPr/>
          <p:nvPr/>
        </p:nvGrpSpPr>
        <p:grpSpPr>
          <a:xfrm>
            <a:off x="6175111" y="1762444"/>
            <a:ext cx="2588965" cy="369332"/>
            <a:chOff x="4601578" y="1162519"/>
            <a:chExt cx="2588965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BDDC0D8-773A-424D-981B-84B4512AD7E6}"/>
                </a:ext>
              </a:extLst>
            </p:cNvPr>
            <p:cNvSpPr/>
            <p:nvPr/>
          </p:nvSpPr>
          <p:spPr>
            <a:xfrm>
              <a:off x="6003262" y="1239213"/>
              <a:ext cx="1187281" cy="2453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2EBE8627-6155-4B7E-AA20-4CDBA95AF87D}"/>
                </a:ext>
              </a:extLst>
            </p:cNvPr>
            <p:cNvSpPr txBox="1"/>
            <p:nvPr/>
          </p:nvSpPr>
          <p:spPr>
            <a:xfrm>
              <a:off x="4601578" y="1162519"/>
              <a:ext cx="2571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dirty="0"/>
                <a:t>Définir des </a:t>
              </a:r>
              <a:r>
                <a:rPr lang="fr-FR" b="1" dirty="0"/>
                <a:t>indicateurs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322C34D-BE3A-42A6-8800-228CBEB221FB}"/>
              </a:ext>
            </a:extLst>
          </p:cNvPr>
          <p:cNvSpPr/>
          <p:nvPr/>
        </p:nvSpPr>
        <p:spPr>
          <a:xfrm>
            <a:off x="7576794" y="1469807"/>
            <a:ext cx="2109800" cy="33215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8C1BB2B8-CE74-46A5-A165-DFE940DCE513}"/>
              </a:ext>
            </a:extLst>
          </p:cNvPr>
          <p:cNvSpPr txBox="1"/>
          <p:nvPr/>
        </p:nvSpPr>
        <p:spPr>
          <a:xfrm>
            <a:off x="5471833" y="5886266"/>
            <a:ext cx="50640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hlinkClick r:id="rId7"/>
              </a:rPr>
              <a:t>https://www.cerema.fr/fr/actualites/prendre-compte-multifonctionnalite-sols-amenagement</a:t>
            </a:r>
          </a:p>
          <a:p>
            <a:r>
              <a:rPr lang="fr-FR" sz="1000" dirty="0">
                <a:hlinkClick r:id="rId7"/>
              </a:rPr>
              <a:t>https://librairie.ademe.fr/urbanisme-et-batiment/5415-muse-integrer-la-multifonctionnalite-des-sols-dans-les-documents-d-urbanisme.html</a:t>
            </a:r>
            <a:r>
              <a:rPr lang="fr-FR" sz="1000" dirty="0"/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C7658197-C2EC-4E1F-B5C3-2EC34FCCF20E}"/>
              </a:ext>
            </a:extLst>
          </p:cNvPr>
          <p:cNvSpPr txBox="1"/>
          <p:nvPr/>
        </p:nvSpPr>
        <p:spPr>
          <a:xfrm>
            <a:off x="6883537" y="790649"/>
            <a:ext cx="251081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Exemple du projet </a:t>
            </a:r>
            <a:r>
              <a:rPr lang="fr-FR" b="1" dirty="0"/>
              <a:t>MUSE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501FE72B-FD2F-4659-8ECF-3F4B69AE5C86}"/>
              </a:ext>
            </a:extLst>
          </p:cNvPr>
          <p:cNvCxnSpPr/>
          <p:nvPr/>
        </p:nvCxnSpPr>
        <p:spPr>
          <a:xfrm flipV="1">
            <a:off x="4341925" y="2470253"/>
            <a:ext cx="0" cy="2908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F6E00872-8C3B-48FA-96DE-7CAEA36866AE}"/>
              </a:ext>
            </a:extLst>
          </p:cNvPr>
          <p:cNvCxnSpPr/>
          <p:nvPr/>
        </p:nvCxnSpPr>
        <p:spPr>
          <a:xfrm flipV="1">
            <a:off x="3824768" y="1793587"/>
            <a:ext cx="0" cy="2908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7C61E73A-7885-4B8B-BB23-FB042F596E24}"/>
              </a:ext>
            </a:extLst>
          </p:cNvPr>
          <p:cNvCxnSpPr/>
          <p:nvPr/>
        </p:nvCxnSpPr>
        <p:spPr>
          <a:xfrm flipV="1">
            <a:off x="2344994" y="1735566"/>
            <a:ext cx="0" cy="2908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xmlns="" id="{BC27152E-24D0-476C-9D68-9B35E064D7FD}"/>
              </a:ext>
            </a:extLst>
          </p:cNvPr>
          <p:cNvCxnSpPr>
            <a:cxnSpLocks/>
          </p:cNvCxnSpPr>
          <p:nvPr/>
        </p:nvCxnSpPr>
        <p:spPr>
          <a:xfrm flipV="1">
            <a:off x="5339205" y="2271317"/>
            <a:ext cx="0" cy="11715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8B2528A0-93D2-44B8-B802-10C916B2A1FA}"/>
              </a:ext>
            </a:extLst>
          </p:cNvPr>
          <p:cNvSpPr txBox="1"/>
          <p:nvPr/>
        </p:nvSpPr>
        <p:spPr>
          <a:xfrm>
            <a:off x="10175575" y="6331131"/>
            <a:ext cx="3161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A3A6"/>
                </a:solidFill>
                <a:latin typeface="Raleway" panose="020B0503030101060003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24516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 services écosystémiques en lien avec le fonctionnement des sols – Focus sur les questions hydriques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56DDC33-2354-4D22-98C7-F34728EA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429000"/>
            <a:ext cx="9144000" cy="654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007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0481F2A-9DDD-47F5-BF65-93C99E803B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5629" y="1678762"/>
            <a:ext cx="3587007" cy="34694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AC80082-CD6D-4CD9-8838-F928040A6F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05"/>
          <a:stretch/>
        </p:blipFill>
        <p:spPr>
          <a:xfrm flipH="1">
            <a:off x="7673568" y="2541777"/>
            <a:ext cx="268354" cy="26478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FA3B8A-1161-4481-9924-4CA4C84C5F8E}"/>
              </a:ext>
            </a:extLst>
          </p:cNvPr>
          <p:cNvSpPr/>
          <p:nvPr/>
        </p:nvSpPr>
        <p:spPr>
          <a:xfrm>
            <a:off x="7926208" y="2188416"/>
            <a:ext cx="2520371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25" dirty="0">
                <a:ea typeface="Calibri" panose="020F0502020204030204" pitchFamily="34" charset="0"/>
                <a:cs typeface="Times New Roman" panose="02020603050405020304" pitchFamily="18" charset="0"/>
              </a:rPr>
              <a:t>Economie en intrants azotés d’origine minérale pour maintenir le niveau de production.</a:t>
            </a:r>
            <a:endParaRPr lang="fr-FR" sz="1125" dirty="0">
              <a:cs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AC80082-CD6D-4CD9-8838-F928040A6F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05"/>
          <a:stretch/>
        </p:blipFill>
        <p:spPr>
          <a:xfrm flipH="1">
            <a:off x="5801556" y="1396399"/>
            <a:ext cx="268354" cy="2647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136D319-D3EC-4986-B099-76832B42F663}"/>
              </a:ext>
            </a:extLst>
          </p:cNvPr>
          <p:cNvSpPr/>
          <p:nvPr/>
        </p:nvSpPr>
        <p:spPr>
          <a:xfrm>
            <a:off x="4367535" y="803099"/>
            <a:ext cx="3434316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125" dirty="0">
                <a:cs typeface="Times New Roman" panose="02020603050405020304" pitchFamily="18" charset="0"/>
              </a:rPr>
              <a:t>Revenus issus de la vente de la production.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125" dirty="0">
                <a:cs typeface="Times New Roman" panose="02020603050405020304" pitchFamily="18" charset="0"/>
              </a:rPr>
              <a:t>Usage de la production pour la consommation alimentaire des sociétés humaines.</a:t>
            </a:r>
          </a:p>
        </p:txBody>
      </p:sp>
      <p:pic>
        <p:nvPicPr>
          <p:cNvPr id="21" name="Picture 4" descr="Résultat de recherche d'images pour &quot;logo inra&quot;">
            <a:extLst>
              <a:ext uri="{FF2B5EF4-FFF2-40B4-BE49-F238E27FC236}">
                <a16:creationId xmlns:a16="http://schemas.microsoft.com/office/drawing/2014/main" xmlns="" id="{41751FF3-EE79-472F-B1C7-C498286FE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7" r="64406" b="27839"/>
          <a:stretch/>
        </p:blipFill>
        <p:spPr bwMode="auto">
          <a:xfrm>
            <a:off x="6157853" y="1423594"/>
            <a:ext cx="257633" cy="2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26B9F0-9C03-446F-87B6-CC2AA7E67F7B}"/>
              </a:ext>
            </a:extLst>
          </p:cNvPr>
          <p:cNvSpPr/>
          <p:nvPr/>
        </p:nvSpPr>
        <p:spPr>
          <a:xfrm>
            <a:off x="8151662" y="3870731"/>
            <a:ext cx="2294917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25" dirty="0">
                <a:ea typeface="Calibri" panose="020F0502020204030204" pitchFamily="34" charset="0"/>
                <a:cs typeface="Times New Roman" panose="02020603050405020304" pitchFamily="18" charset="0"/>
              </a:rPr>
              <a:t>Réduction de la quantité d’eau à apporter par irrigation pour maintenir le niveau de production</a:t>
            </a:r>
            <a:endParaRPr lang="fr-FR" sz="1125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35DE3D6-B721-4734-A848-57C76792F3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05"/>
          <a:stretch/>
        </p:blipFill>
        <p:spPr>
          <a:xfrm flipH="1">
            <a:off x="7795547" y="3934365"/>
            <a:ext cx="268354" cy="2647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F7137D-853C-4BA3-B435-6FD17EBDEC54}"/>
              </a:ext>
            </a:extLst>
          </p:cNvPr>
          <p:cNvSpPr/>
          <p:nvPr/>
        </p:nvSpPr>
        <p:spPr>
          <a:xfrm>
            <a:off x="5149929" y="5412185"/>
            <a:ext cx="2399693" cy="611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125" dirty="0">
                <a:ea typeface="Calibri" panose="020F0502020204030204" pitchFamily="34" charset="0"/>
                <a:cs typeface="Times New Roman" panose="02020603050405020304" pitchFamily="18" charset="0"/>
              </a:rPr>
              <a:t>Usage d’eau bleue pour des activités agricoles, domestiques, industrielles ou récréatives.</a:t>
            </a:r>
            <a:endParaRPr lang="fr-FR" sz="1125" dirty="0">
              <a:cs typeface="Times New Roman" panose="02020603050405020304" pitchFamily="18" charset="0"/>
            </a:endParaRPr>
          </a:p>
        </p:txBody>
      </p:sp>
      <p:pic>
        <p:nvPicPr>
          <p:cNvPr id="13" name="Picture 4" descr="Résultat de recherche d'images pour &quot;logo inra&quot;">
            <a:extLst>
              <a:ext uri="{FF2B5EF4-FFF2-40B4-BE49-F238E27FC236}">
                <a16:creationId xmlns:a16="http://schemas.microsoft.com/office/drawing/2014/main" xmlns="" id="{13314B98-1F2A-435F-B4CD-53F1AD0CE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7" r="64406" b="27839"/>
          <a:stretch/>
        </p:blipFill>
        <p:spPr bwMode="auto">
          <a:xfrm>
            <a:off x="6065670" y="5183383"/>
            <a:ext cx="257633" cy="2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A6C17F-BDFE-4264-84F6-52EDB988368C}"/>
              </a:ext>
            </a:extLst>
          </p:cNvPr>
          <p:cNvSpPr/>
          <p:nvPr/>
        </p:nvSpPr>
        <p:spPr>
          <a:xfrm>
            <a:off x="2002374" y="4074931"/>
            <a:ext cx="2250058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25" dirty="0">
                <a:ea typeface="Calibri" panose="020F0502020204030204" pitchFamily="34" charset="0"/>
                <a:cs typeface="Times New Roman" panose="02020603050405020304" pitchFamily="18" charset="0"/>
              </a:rPr>
              <a:t>Préservation de la qualité chimique et écologique des eaux bleues/Bon état écologique des eaux bleues.</a:t>
            </a:r>
            <a:endParaRPr lang="fr-FR" sz="1125" dirty="0">
              <a:cs typeface="Times New Roman" panose="02020603050405020304" pitchFamily="18" charset="0"/>
            </a:endParaRPr>
          </a:p>
        </p:txBody>
      </p:sp>
      <p:pic>
        <p:nvPicPr>
          <p:cNvPr id="14" name="Picture 4" descr="Résultat de recherche d'images pour &quot;logo inra&quot;">
            <a:extLst>
              <a:ext uri="{FF2B5EF4-FFF2-40B4-BE49-F238E27FC236}">
                <a16:creationId xmlns:a16="http://schemas.microsoft.com/office/drawing/2014/main" xmlns="" id="{C8D0364C-2169-4F14-B43C-0736CF414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7" r="64406" b="27839"/>
          <a:stretch/>
        </p:blipFill>
        <p:spPr bwMode="auto">
          <a:xfrm>
            <a:off x="4325189" y="4274877"/>
            <a:ext cx="257633" cy="2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9044D4-2578-4779-92EA-8F06E2D1E4C9}"/>
              </a:ext>
            </a:extLst>
          </p:cNvPr>
          <p:cNvSpPr/>
          <p:nvPr/>
        </p:nvSpPr>
        <p:spPr>
          <a:xfrm>
            <a:off x="2194649" y="2057633"/>
            <a:ext cx="2172887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25" dirty="0">
                <a:ea typeface="Calibri" panose="020F0502020204030204" pitchFamily="34" charset="0"/>
                <a:cs typeface="Times New Roman" panose="02020603050405020304" pitchFamily="18" charset="0"/>
              </a:rPr>
              <a:t>Stabilisation du climat favorable à la stabilisation des sociétés humaines.</a:t>
            </a:r>
            <a:endParaRPr lang="fr-FR" sz="1125" dirty="0">
              <a:cs typeface="Times New Roman" panose="02020603050405020304" pitchFamily="18" charset="0"/>
            </a:endParaRPr>
          </a:p>
        </p:txBody>
      </p:sp>
      <p:pic>
        <p:nvPicPr>
          <p:cNvPr id="19" name="Picture 4" descr="Résultat de recherche d'images pour &quot;logo inra&quot;">
            <a:extLst>
              <a:ext uri="{FF2B5EF4-FFF2-40B4-BE49-F238E27FC236}">
                <a16:creationId xmlns:a16="http://schemas.microsoft.com/office/drawing/2014/main" xmlns="" id="{3BAB81D3-F478-4D48-9A26-37C679A4C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7" r="64406" b="27839"/>
          <a:stretch/>
        </p:blipFill>
        <p:spPr bwMode="auto">
          <a:xfrm>
            <a:off x="4138823" y="2694109"/>
            <a:ext cx="257633" cy="2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5B62112A-9E37-4E32-B930-A31F69B476D9}"/>
              </a:ext>
            </a:extLst>
          </p:cNvPr>
          <p:cNvSpPr/>
          <p:nvPr/>
        </p:nvSpPr>
        <p:spPr>
          <a:xfrm>
            <a:off x="8102740" y="2783997"/>
            <a:ext cx="241719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Quantité d’N minéral fournie par l'écosystème pendant le cycle de culture</a:t>
            </a:r>
          </a:p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(</a:t>
            </a:r>
            <a:r>
              <a:rPr lang="pt-B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kg N ha</a:t>
            </a:r>
            <a:r>
              <a:rPr lang="pt-BR" sz="1050" i="1" baseline="30000" dirty="0">
                <a:solidFill>
                  <a:srgbClr val="00A3A6"/>
                </a:solidFill>
                <a:cs typeface="Times New Roman" panose="02020603050405020304" pitchFamily="18" charset="0"/>
              </a:rPr>
              <a:t>−1</a:t>
            </a:r>
            <a:r>
              <a:rPr lang="pt-B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 yr</a:t>
            </a:r>
            <a:r>
              <a:rPr lang="pt-BR" sz="1050" i="1" baseline="30000" dirty="0">
                <a:solidFill>
                  <a:srgbClr val="00A3A6"/>
                </a:solidFill>
                <a:cs typeface="Times New Roman" panose="02020603050405020304" pitchFamily="18" charset="0"/>
              </a:rPr>
              <a:t>−1</a:t>
            </a:r>
            <a:r>
              <a:rPr lang="pt-B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)</a:t>
            </a:r>
            <a:endParaRPr lang="fr-FR" sz="1050" i="1" dirty="0">
              <a:solidFill>
                <a:srgbClr val="00A3A6"/>
              </a:solidFill>
              <a:cs typeface="Times New Roman" panose="020206030504050203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FA937B13-A517-4706-B7F6-2A7B6983EB5E}"/>
              </a:ext>
            </a:extLst>
          </p:cNvPr>
          <p:cNvSpPr/>
          <p:nvPr/>
        </p:nvSpPr>
        <p:spPr>
          <a:xfrm>
            <a:off x="7549622" y="4488878"/>
            <a:ext cx="2852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Quantité d'eau restituée au sol pendant le cycle de culture en fonction </a:t>
            </a:r>
          </a:p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des besoins d’ETM  des cultures</a:t>
            </a:r>
          </a:p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(adimensionnel)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AC8884DE-04E1-448F-B17D-40391C34D136}"/>
              </a:ext>
            </a:extLst>
          </p:cNvPr>
          <p:cNvSpPr/>
          <p:nvPr/>
        </p:nvSpPr>
        <p:spPr>
          <a:xfrm>
            <a:off x="3209925" y="5556678"/>
            <a:ext cx="192000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Rendement  en eau </a:t>
            </a:r>
          </a:p>
          <a:p>
            <a:pPr algn="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annuel moyen (adimensionnel)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AAD2E0C7-6888-4E80-8396-4B6A6B91B9EB}"/>
              </a:ext>
            </a:extLst>
          </p:cNvPr>
          <p:cNvSpPr/>
          <p:nvPr/>
        </p:nvSpPr>
        <p:spPr>
          <a:xfrm>
            <a:off x="2002375" y="4679589"/>
            <a:ext cx="208544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i="1" dirty="0">
                <a:solidFill>
                  <a:srgbClr val="00A3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Proportion d’N non lessivé</a:t>
            </a:r>
          </a:p>
          <a:p>
            <a:r>
              <a:rPr lang="fr-FR" sz="1050" i="1" dirty="0">
                <a:solidFill>
                  <a:srgbClr val="00A3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(adimensionnel)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DB8062B6-F229-4D16-99DF-57C1A29F6BC9}"/>
              </a:ext>
            </a:extLst>
          </p:cNvPr>
          <p:cNvSpPr/>
          <p:nvPr/>
        </p:nvSpPr>
        <p:spPr>
          <a:xfrm>
            <a:off x="2194649" y="2622413"/>
            <a:ext cx="17040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∆ annuelle relative (%) du stock de carbone organique du sol (horizon 0-30cm)</a:t>
            </a:r>
          </a:p>
          <a:p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(adimensionnel)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FE9A85E7-DF77-4729-9626-A5CC7C781692}"/>
              </a:ext>
            </a:extLst>
          </p:cNvPr>
          <p:cNvSpPr/>
          <p:nvPr/>
        </p:nvSpPr>
        <p:spPr>
          <a:xfrm>
            <a:off x="7503931" y="855035"/>
            <a:ext cx="207716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Sources d'énergie à base </a:t>
            </a:r>
          </a:p>
          <a:p>
            <a:pPr algn="ct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de biomasse</a:t>
            </a:r>
          </a:p>
          <a:p>
            <a:pPr algn="ctr"/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 (10^7 kcal ha</a:t>
            </a:r>
            <a:r>
              <a:rPr lang="fr-FR" sz="1050" i="1" baseline="30000" dirty="0">
                <a:solidFill>
                  <a:srgbClr val="00A3A6"/>
                </a:solidFill>
                <a:cs typeface="Times New Roman" panose="02020603050405020304" pitchFamily="18" charset="0"/>
              </a:rPr>
              <a:t>−1</a:t>
            </a:r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 yr</a:t>
            </a:r>
            <a:r>
              <a:rPr lang="fr-FR" sz="1050" i="1" baseline="30000" dirty="0">
                <a:solidFill>
                  <a:srgbClr val="00A3A6"/>
                </a:solidFill>
                <a:cs typeface="Times New Roman" panose="02020603050405020304" pitchFamily="18" charset="0"/>
              </a:rPr>
              <a:t>−1</a:t>
            </a:r>
            <a:r>
              <a:rPr lang="fr-FR" sz="1050" i="1" dirty="0">
                <a:solidFill>
                  <a:srgbClr val="00A3A6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04605" y="-33217"/>
            <a:ext cx="7662257" cy="888251"/>
          </a:xfrm>
        </p:spPr>
        <p:txBody>
          <a:bodyPr>
            <a:normAutofit/>
          </a:bodyPr>
          <a:lstStyle/>
          <a:p>
            <a:r>
              <a:rPr lang="fr-FR" sz="2400" b="0" dirty="0">
                <a:latin typeface="+mn-lt"/>
              </a:rPr>
              <a:t>SE et fonctionnement du sol </a:t>
            </a:r>
            <a:r>
              <a:rPr lang="fr-FR" sz="1600" b="0" dirty="0">
                <a:latin typeface="+mn-lt"/>
              </a:rPr>
              <a:t>(Thèse G. Obiang </a:t>
            </a:r>
            <a:r>
              <a:rPr lang="fr-FR" sz="1600" b="0" dirty="0" err="1">
                <a:latin typeface="+mn-lt"/>
              </a:rPr>
              <a:t>Ndong</a:t>
            </a:r>
            <a:r>
              <a:rPr lang="fr-FR" sz="1600" b="0" dirty="0">
                <a:latin typeface="+mn-lt"/>
              </a:rPr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xmlns="" val="30581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" grpId="0"/>
      <p:bldP spid="12" grpId="0" animBg="1"/>
      <p:bldP spid="3" grpId="0"/>
      <p:bldP spid="5" grpId="0"/>
      <p:bldP spid="87" grpId="0"/>
      <p:bldP spid="91" grpId="0"/>
      <p:bldP spid="96" grpId="0" animBg="1"/>
      <p:bldP spid="101" grpId="0"/>
      <p:bldP spid="107" grpId="0"/>
      <p:bldP spid="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236" y="159047"/>
            <a:ext cx="11081276" cy="888251"/>
          </a:xfrm>
        </p:spPr>
        <p:txBody>
          <a:bodyPr>
            <a:normAutofit fontScale="90000"/>
          </a:bodyPr>
          <a:lstStyle/>
          <a:p>
            <a:r>
              <a:rPr lang="fr-FR" dirty="0"/>
              <a:t>Des situations d’antagonismes entre les flux d’eau verte et les flux d’eau bleue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3310008" y="1129914"/>
            <a:ext cx="6182581" cy="4230629"/>
            <a:chOff x="1786007" y="1129913"/>
            <a:chExt cx="6182581" cy="4230629"/>
          </a:xfrm>
        </p:grpSpPr>
        <p:pic>
          <p:nvPicPr>
            <p:cNvPr id="19" name="Image 1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007" y="1190404"/>
              <a:ext cx="5786904" cy="4170138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2383713" y="1129913"/>
              <a:ext cx="35872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Fréquence des cultures intermédiaires dans la rotation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030352" y="2718706"/>
              <a:ext cx="29382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Fréquence des betteraves dans la rotation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ACBF634B-E455-4C05-B6B0-B82A161F041F}"/>
              </a:ext>
            </a:extLst>
          </p:cNvPr>
          <p:cNvSpPr txBox="1"/>
          <p:nvPr/>
        </p:nvSpPr>
        <p:spPr>
          <a:xfrm>
            <a:off x="3782041" y="2175403"/>
            <a:ext cx="10210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pH du sol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0DF374E-17FF-43DE-AAE2-E4482EC9DF39}"/>
              </a:ext>
            </a:extLst>
          </p:cNvPr>
          <p:cNvSpPr txBox="1"/>
          <p:nvPr/>
        </p:nvSpPr>
        <p:spPr>
          <a:xfrm>
            <a:off x="6669689" y="2151965"/>
            <a:ext cx="10210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pH du sol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449888-8AE9-48E0-9A11-79300BE3D2E4}"/>
              </a:ext>
            </a:extLst>
          </p:cNvPr>
          <p:cNvSpPr/>
          <p:nvPr/>
        </p:nvSpPr>
        <p:spPr>
          <a:xfrm>
            <a:off x="2941982" y="2995706"/>
            <a:ext cx="6368994" cy="2671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179A94D-2DA3-46FE-8904-B0C9465C48BF}"/>
              </a:ext>
            </a:extLst>
          </p:cNvPr>
          <p:cNvSpPr/>
          <p:nvPr/>
        </p:nvSpPr>
        <p:spPr>
          <a:xfrm>
            <a:off x="3506525" y="2707649"/>
            <a:ext cx="6209911" cy="289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8DF1CB1-DCCA-46FD-B29F-C13F14191849}"/>
              </a:ext>
            </a:extLst>
          </p:cNvPr>
          <p:cNvSpPr/>
          <p:nvPr/>
        </p:nvSpPr>
        <p:spPr>
          <a:xfrm>
            <a:off x="3098504" y="2137733"/>
            <a:ext cx="6209911" cy="579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72D0C1-A9D5-4148-807E-3A016AD37619}"/>
              </a:ext>
            </a:extLst>
          </p:cNvPr>
          <p:cNvSpPr/>
          <p:nvPr/>
        </p:nvSpPr>
        <p:spPr>
          <a:xfrm>
            <a:off x="3021524" y="1377569"/>
            <a:ext cx="6209911" cy="88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77CF3BA-7BAE-4DDA-BCEF-9522C5AF4B3E}"/>
              </a:ext>
            </a:extLst>
          </p:cNvPr>
          <p:cNvSpPr txBox="1"/>
          <p:nvPr/>
        </p:nvSpPr>
        <p:spPr>
          <a:xfrm>
            <a:off x="6914757" y="6275521"/>
            <a:ext cx="560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Obiang </a:t>
            </a:r>
            <a:r>
              <a:rPr lang="fr-FR" sz="1400" dirty="0" err="1"/>
              <a:t>Ndong</a:t>
            </a:r>
            <a:r>
              <a:rPr lang="fr-FR" sz="1400" dirty="0"/>
              <a:t> et al., 2021</a:t>
            </a:r>
          </a:p>
          <a:p>
            <a:r>
              <a:rPr lang="en-US" sz="1400" dirty="0">
                <a:hlinkClick r:id="rId3"/>
              </a:rPr>
              <a:t>https://doi.org/10.1016/j.scitotenv.2020.142815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857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actualité riche sur le besoin de connaissances sur les sols pour mettre en œuvre des politiques publiques</a:t>
            </a:r>
          </a:p>
        </p:txBody>
      </p:sp>
    </p:spTree>
    <p:extLst>
      <p:ext uri="{BB962C8B-B14F-4D97-AF65-F5344CB8AC3E}">
        <p14:creationId xmlns:p14="http://schemas.microsoft.com/office/powerpoint/2010/main" xmlns="" val="1476906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236" y="159047"/>
            <a:ext cx="11081276" cy="888251"/>
          </a:xfrm>
        </p:spPr>
        <p:txBody>
          <a:bodyPr>
            <a:normAutofit fontScale="90000"/>
          </a:bodyPr>
          <a:lstStyle/>
          <a:p>
            <a:r>
              <a:rPr lang="fr-FR" dirty="0"/>
              <a:t>Des situations d’antagonismes entre les flux d’eau verte et les flux d’eau bleue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3310008" y="1129914"/>
            <a:ext cx="6182581" cy="4230629"/>
            <a:chOff x="1786007" y="1129913"/>
            <a:chExt cx="6182581" cy="4230629"/>
          </a:xfrm>
        </p:grpSpPr>
        <p:pic>
          <p:nvPicPr>
            <p:cNvPr id="19" name="Image 1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007" y="1190404"/>
              <a:ext cx="5786904" cy="4170138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2383713" y="1129913"/>
              <a:ext cx="35872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Fréquence des cultures intermédiaires dans la rotation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030352" y="2718706"/>
              <a:ext cx="29382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Fréquence des betteraves dans la rotation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471916" y="3423948"/>
            <a:ext cx="3473356" cy="193659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839031" y="3247838"/>
            <a:ext cx="2237209" cy="2116393"/>
            <a:chOff x="315030" y="3247837"/>
            <a:chExt cx="2237209" cy="2116393"/>
          </a:xfrm>
        </p:grpSpPr>
        <p:grpSp>
          <p:nvGrpSpPr>
            <p:cNvPr id="6" name="Groupe 5"/>
            <p:cNvGrpSpPr/>
            <p:nvPr/>
          </p:nvGrpSpPr>
          <p:grpSpPr>
            <a:xfrm>
              <a:off x="315030" y="3247837"/>
              <a:ext cx="1115053" cy="2116393"/>
              <a:chOff x="165414" y="2429766"/>
              <a:chExt cx="1115053" cy="2116393"/>
            </a:xfrm>
          </p:grpSpPr>
          <p:pic>
            <p:nvPicPr>
              <p:cNvPr id="10" name="Image 9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179" t="54082" r="86944" b="23933"/>
              <a:stretch/>
            </p:blipFill>
            <p:spPr bwMode="auto">
              <a:xfrm>
                <a:off x="530942" y="2429766"/>
                <a:ext cx="749525" cy="2116393"/>
              </a:xfrm>
              <a:prstGeom prst="rect">
                <a:avLst/>
              </a:prstGeom>
              <a:noFill/>
            </p:spPr>
          </p:pic>
          <p:cxnSp>
            <p:nvCxnSpPr>
              <p:cNvPr id="5" name="Connecteur droit 4"/>
              <p:cNvCxnSpPr/>
              <p:nvPr/>
            </p:nvCxnSpPr>
            <p:spPr>
              <a:xfrm>
                <a:off x="165414" y="2887888"/>
                <a:ext cx="294968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165414" y="3597357"/>
                <a:ext cx="294968" cy="0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>
              <a:off x="2244091" y="3473354"/>
              <a:ext cx="308148" cy="86623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8492491" y="3247838"/>
            <a:ext cx="1927316" cy="2112705"/>
            <a:chOff x="6968491" y="3247837"/>
            <a:chExt cx="1927316" cy="2112705"/>
          </a:xfrm>
        </p:grpSpPr>
        <p:grpSp>
          <p:nvGrpSpPr>
            <p:cNvPr id="7" name="Groupe 6"/>
            <p:cNvGrpSpPr/>
            <p:nvPr/>
          </p:nvGrpSpPr>
          <p:grpSpPr>
            <a:xfrm>
              <a:off x="7821104" y="3247837"/>
              <a:ext cx="1074703" cy="2112705"/>
              <a:chOff x="2009156" y="2429766"/>
              <a:chExt cx="1074703" cy="2112705"/>
            </a:xfrm>
          </p:grpSpPr>
          <p:pic>
            <p:nvPicPr>
              <p:cNvPr id="29" name="Image 28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9821" t="54494" r="5366" b="24162"/>
              <a:stretch/>
            </p:blipFill>
            <p:spPr bwMode="auto">
              <a:xfrm>
                <a:off x="2377140" y="2429766"/>
                <a:ext cx="706719" cy="2112705"/>
              </a:xfrm>
              <a:prstGeom prst="rect">
                <a:avLst/>
              </a:prstGeom>
              <a:noFill/>
            </p:spPr>
          </p:pic>
          <p:cxnSp>
            <p:nvCxnSpPr>
              <p:cNvPr id="14" name="Connecteur droit 13"/>
              <p:cNvCxnSpPr/>
              <p:nvPr/>
            </p:nvCxnSpPr>
            <p:spPr>
              <a:xfrm>
                <a:off x="2009156" y="2858008"/>
                <a:ext cx="294968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2009156" y="3584149"/>
                <a:ext cx="294968" cy="0"/>
              </a:xfrm>
              <a:prstGeom prst="line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6968491" y="3473353"/>
              <a:ext cx="308148" cy="86623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F65693-B750-4827-BBFB-6E9BAEE4C1E3}"/>
              </a:ext>
            </a:extLst>
          </p:cNvPr>
          <p:cNvSpPr/>
          <p:nvPr/>
        </p:nvSpPr>
        <p:spPr>
          <a:xfrm>
            <a:off x="445273" y="1391191"/>
            <a:ext cx="304523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Rotations courtes </a:t>
            </a:r>
            <a:r>
              <a:rPr lang="fr-FR" sz="1200" dirty="0">
                <a:cs typeface="Times New Roman" panose="02020603050405020304" pitchFamily="18" charset="0"/>
              </a:rPr>
              <a:t>(monoculture de blé et blé-colza)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fertilisation</a:t>
            </a:r>
            <a:r>
              <a:rPr lang="fr-FR" sz="1200" dirty="0">
                <a:cs typeface="Times New Roman" panose="02020603050405020304" pitchFamily="18" charset="0"/>
              </a:rPr>
              <a:t> </a:t>
            </a:r>
            <a:r>
              <a:rPr lang="fr-FR" sz="1200" b="1" dirty="0">
                <a:cs typeface="Times New Roman" panose="02020603050405020304" pitchFamily="18" charset="0"/>
              </a:rPr>
              <a:t>élevée</a:t>
            </a:r>
            <a:r>
              <a:rPr lang="fr-FR" sz="1200" dirty="0">
                <a:cs typeface="Times New Roman" panose="02020603050405020304" pitchFamily="18" charset="0"/>
              </a:rPr>
              <a:t>    (&gt; 175 kg/ha)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sols</a:t>
            </a:r>
            <a:r>
              <a:rPr lang="fr-FR" sz="1200" dirty="0">
                <a:cs typeface="Times New Roman" panose="02020603050405020304" pitchFamily="18" charset="0"/>
              </a:rPr>
              <a:t> légèrement </a:t>
            </a:r>
            <a:r>
              <a:rPr lang="fr-FR" sz="1200" b="1" dirty="0">
                <a:cs typeface="Times New Roman" panose="02020603050405020304" pitchFamily="18" charset="0"/>
              </a:rPr>
              <a:t>alcalins </a:t>
            </a:r>
            <a:r>
              <a:rPr lang="fr-FR" sz="1200" dirty="0">
                <a:cs typeface="Times New Roman" panose="02020603050405020304" pitchFamily="18" charset="0"/>
              </a:rPr>
              <a:t>(pH &gt; 7)        et</a:t>
            </a:r>
            <a:r>
              <a:rPr lang="fr-FR" sz="1200" b="1" dirty="0">
                <a:cs typeface="Times New Roman" panose="02020603050405020304" pitchFamily="18" charset="0"/>
              </a:rPr>
              <a:t> calcaires </a:t>
            </a:r>
            <a:r>
              <a:rPr lang="fr-FR" sz="1200" dirty="0">
                <a:cs typeface="Times New Roman" panose="02020603050405020304" pitchFamily="18" charset="0"/>
              </a:rPr>
              <a:t>(% CaCO3 d'environ 10 %)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RU</a:t>
            </a:r>
            <a:r>
              <a:rPr lang="fr-FR" sz="1200" dirty="0">
                <a:cs typeface="Times New Roman" panose="02020603050405020304" pitchFamily="18" charset="0"/>
              </a:rPr>
              <a:t> &lt;100 mm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C062223-DE87-4061-AA3A-48F8A416200B}"/>
              </a:ext>
            </a:extLst>
          </p:cNvPr>
          <p:cNvSpPr/>
          <p:nvPr/>
        </p:nvSpPr>
        <p:spPr>
          <a:xfrm>
            <a:off x="8322969" y="1479908"/>
            <a:ext cx="3689984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Rotations courtes      </a:t>
            </a:r>
            <a:r>
              <a:rPr lang="fr-FR" sz="1200" dirty="0">
                <a:cs typeface="Times New Roman" panose="02020603050405020304" pitchFamily="18" charset="0"/>
              </a:rPr>
              <a:t>(blé-betterave avec fréquence de CI élevée)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fertilisation</a:t>
            </a:r>
            <a:r>
              <a:rPr lang="fr-FR" sz="1200" dirty="0">
                <a:cs typeface="Times New Roman" panose="02020603050405020304" pitchFamily="18" charset="0"/>
              </a:rPr>
              <a:t> moyenne    (&lt; 160 kg/ha)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sols</a:t>
            </a:r>
            <a:r>
              <a:rPr lang="fr-FR" sz="1200" dirty="0">
                <a:cs typeface="Times New Roman" panose="02020603050405020304" pitchFamily="18" charset="0"/>
              </a:rPr>
              <a:t> légèrement </a:t>
            </a:r>
            <a:r>
              <a:rPr lang="fr-FR" sz="1200" b="1" dirty="0">
                <a:cs typeface="Times New Roman" panose="02020603050405020304" pitchFamily="18" charset="0"/>
              </a:rPr>
              <a:t>acides </a:t>
            </a:r>
            <a:r>
              <a:rPr lang="fr-FR" sz="1200" dirty="0">
                <a:cs typeface="Times New Roman" panose="02020603050405020304" pitchFamily="18" charset="0"/>
              </a:rPr>
              <a:t>(pH &lt; 6,75) sans </a:t>
            </a:r>
            <a:r>
              <a:rPr lang="fr-FR" sz="1200" b="1" dirty="0">
                <a:cs typeface="Times New Roman" panose="02020603050405020304" pitchFamily="18" charset="0"/>
              </a:rPr>
              <a:t>calcaires</a:t>
            </a:r>
            <a:endParaRPr lang="fr-FR" sz="1200" dirty="0"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cs typeface="Times New Roman" panose="02020603050405020304" pitchFamily="18" charset="0"/>
              </a:rPr>
              <a:t>RU</a:t>
            </a:r>
            <a:r>
              <a:rPr lang="fr-FR" sz="1200" dirty="0">
                <a:cs typeface="Times New Roman" panose="02020603050405020304" pitchFamily="18" charset="0"/>
              </a:rPr>
              <a:t> &gt; 200 mm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39030" y="5612675"/>
            <a:ext cx="84155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400" b="1" dirty="0"/>
              <a:t>Antagonisme entre flux d’eau verte et d’eau bleue marqué dans les situations avec fréquence élevée de CI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045205" y="3419121"/>
            <a:ext cx="1202720" cy="193659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A68A3B9-9BBC-4A6B-B581-496F72EE8DA9}"/>
              </a:ext>
            </a:extLst>
          </p:cNvPr>
          <p:cNvSpPr txBox="1"/>
          <p:nvPr/>
        </p:nvSpPr>
        <p:spPr>
          <a:xfrm>
            <a:off x="388838" y="3475448"/>
            <a:ext cx="141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>
                <a:solidFill>
                  <a:schemeClr val="accent6"/>
                </a:solidFill>
              </a:rPr>
              <a:t>Moyenne sur tout le territoire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48F4D54-86E9-4A49-BC7A-C6E1151CA44B}"/>
              </a:ext>
            </a:extLst>
          </p:cNvPr>
          <p:cNvSpPr txBox="1"/>
          <p:nvPr/>
        </p:nvSpPr>
        <p:spPr>
          <a:xfrm>
            <a:off x="375379" y="4184596"/>
            <a:ext cx="141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>
                <a:solidFill>
                  <a:srgbClr val="0000FF"/>
                </a:solidFill>
              </a:rPr>
              <a:t>Moyenne sur tout le territoire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CBBE7F81-38BB-481A-A24A-2CE4245F9561}"/>
              </a:ext>
            </a:extLst>
          </p:cNvPr>
          <p:cNvSpPr txBox="1"/>
          <p:nvPr/>
        </p:nvSpPr>
        <p:spPr>
          <a:xfrm>
            <a:off x="6914757" y="6275521"/>
            <a:ext cx="560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Obiang </a:t>
            </a:r>
            <a:r>
              <a:rPr lang="fr-FR" sz="1400" dirty="0" err="1"/>
              <a:t>Ndong</a:t>
            </a:r>
            <a:r>
              <a:rPr lang="fr-FR" sz="1400" dirty="0"/>
              <a:t> et al., 2021</a:t>
            </a:r>
          </a:p>
          <a:p>
            <a:r>
              <a:rPr lang="en-US" sz="1400" dirty="0">
                <a:hlinkClick r:id="rId3"/>
              </a:rPr>
              <a:t>https://doi.org/10.1016/j.scitotenv.2020.142815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597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Rectangle 1475"/>
          <p:cNvSpPr/>
          <p:nvPr/>
        </p:nvSpPr>
        <p:spPr>
          <a:xfrm>
            <a:off x="1033063" y="3380063"/>
            <a:ext cx="9866525" cy="315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337C219-F753-4363-B580-9BD825E21778}"/>
              </a:ext>
            </a:extLst>
          </p:cNvPr>
          <p:cNvSpPr txBox="1"/>
          <p:nvPr/>
        </p:nvSpPr>
        <p:spPr>
          <a:xfrm>
            <a:off x="675208" y="607913"/>
            <a:ext cx="529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00A3A6"/>
                </a:solidFill>
                <a:cs typeface="Arial" panose="020B0604020202020204" pitchFamily="34" charset="0"/>
              </a:rPr>
              <a:t>Simulation sur 20 ans (1984 – 2013 ) :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Blé</a:t>
            </a:r>
            <a:r>
              <a:rPr lang="en-US" sz="1350" b="1" dirty="0">
                <a:solidFill>
                  <a:srgbClr val="00A3A6"/>
                </a:solidFill>
                <a:cs typeface="Arial" panose="020B0604020202020204" pitchFamily="34" charset="0"/>
              </a:rPr>
              <a:t> –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Blé</a:t>
            </a:r>
            <a:r>
              <a:rPr lang="en-US" sz="1350" b="1" dirty="0">
                <a:solidFill>
                  <a:srgbClr val="00A3A6"/>
                </a:solidFill>
                <a:cs typeface="Arial" panose="020B0604020202020204" pitchFamily="34" charset="0"/>
              </a:rPr>
              <a:t> CI -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Betterave</a:t>
            </a:r>
            <a:endParaRPr lang="en-US" sz="1350" b="1" dirty="0">
              <a:solidFill>
                <a:srgbClr val="00A3A6"/>
              </a:solidFill>
              <a:cs typeface="Arial" panose="020B0604020202020204" pitchFamily="34" charset="0"/>
            </a:endParaRPr>
          </a:p>
        </p:txBody>
      </p:sp>
      <p:grpSp>
        <p:nvGrpSpPr>
          <p:cNvPr id="658" name="Groupe 657"/>
          <p:cNvGrpSpPr/>
          <p:nvPr/>
        </p:nvGrpSpPr>
        <p:grpSpPr>
          <a:xfrm>
            <a:off x="1776819" y="4365385"/>
            <a:ext cx="8881423" cy="323165"/>
            <a:chOff x="337617" y="5145137"/>
            <a:chExt cx="11841898" cy="430887"/>
          </a:xfrm>
        </p:grpSpPr>
        <p:grpSp>
          <p:nvGrpSpPr>
            <p:cNvPr id="1412" name="Groupe 1411">
              <a:extLst>
                <a:ext uri="{FF2B5EF4-FFF2-40B4-BE49-F238E27FC236}">
                  <a16:creationId xmlns:a16="http://schemas.microsoft.com/office/drawing/2014/main" xmlns="" id="{3B65CE77-2611-465E-A885-3BFD529E63AF}"/>
                </a:ext>
              </a:extLst>
            </p:cNvPr>
            <p:cNvGrpSpPr/>
            <p:nvPr/>
          </p:nvGrpSpPr>
          <p:grpSpPr>
            <a:xfrm>
              <a:off x="337617" y="5145137"/>
              <a:ext cx="11841898" cy="430887"/>
              <a:chOff x="73418" y="5205109"/>
              <a:chExt cx="11841898" cy="430886"/>
            </a:xfrm>
          </p:grpSpPr>
          <p:pic>
            <p:nvPicPr>
              <p:cNvPr id="1417" name="Graphique 2081" descr="Eau">
                <a:extLst>
                  <a:ext uri="{FF2B5EF4-FFF2-40B4-BE49-F238E27FC236}">
                    <a16:creationId xmlns:a16="http://schemas.microsoft.com/office/drawing/2014/main" xmlns="" id="{0D25FDC4-4234-41E3-82E3-C2BBE828E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394156" y="5233410"/>
                <a:ext cx="343510" cy="343510"/>
              </a:xfrm>
              <a:prstGeom prst="rect">
                <a:avLst/>
              </a:prstGeom>
            </p:spPr>
          </p:pic>
          <p:pic>
            <p:nvPicPr>
              <p:cNvPr id="1418" name="Graphique 2082" descr="Eau">
                <a:extLst>
                  <a:ext uri="{FF2B5EF4-FFF2-40B4-BE49-F238E27FC236}">
                    <a16:creationId xmlns:a16="http://schemas.microsoft.com/office/drawing/2014/main" xmlns="" id="{2AFB73B6-96AB-4069-81FA-D2D468501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3418" y="5233410"/>
                <a:ext cx="343510" cy="343510"/>
              </a:xfrm>
              <a:prstGeom prst="rect">
                <a:avLst/>
              </a:prstGeom>
            </p:spPr>
          </p:pic>
          <p:sp>
            <p:nvSpPr>
              <p:cNvPr id="1419" name="ZoneTexte 1418">
                <a:extLst>
                  <a:ext uri="{FF2B5EF4-FFF2-40B4-BE49-F238E27FC236}">
                    <a16:creationId xmlns:a16="http://schemas.microsoft.com/office/drawing/2014/main" xmlns="" id="{870262D3-8FB5-4C1F-9239-DA9F742BD1CC}"/>
                  </a:ext>
                </a:extLst>
              </p:cNvPr>
              <p:cNvSpPr txBox="1"/>
              <p:nvPr/>
            </p:nvSpPr>
            <p:spPr>
              <a:xfrm>
                <a:off x="10362503" y="5205109"/>
                <a:ext cx="359237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500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420" name="Graphique 2084" descr="Feuille">
                <a:extLst>
                  <a:ext uri="{FF2B5EF4-FFF2-40B4-BE49-F238E27FC236}">
                    <a16:creationId xmlns:a16="http://schemas.microsoft.com/office/drawing/2014/main" xmlns="" id="{A97A83A1-33E1-4C24-ACD6-465B62F2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215956" y="5223504"/>
                <a:ext cx="363319" cy="363319"/>
              </a:xfrm>
              <a:prstGeom prst="rect">
                <a:avLst/>
              </a:prstGeom>
            </p:spPr>
          </p:pic>
          <p:pic>
            <p:nvPicPr>
              <p:cNvPr id="1421" name="Graphique 2085" descr="Durabilité">
                <a:extLst>
                  <a:ext uri="{FF2B5EF4-FFF2-40B4-BE49-F238E27FC236}">
                    <a16:creationId xmlns:a16="http://schemas.microsoft.com/office/drawing/2014/main" xmlns="" id="{E5097AA0-8E15-4195-92A5-4AEA80E89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156507" y="5233402"/>
                <a:ext cx="320136" cy="343510"/>
              </a:xfrm>
              <a:prstGeom prst="rect">
                <a:avLst/>
              </a:prstGeom>
            </p:spPr>
          </p:pic>
          <p:sp>
            <p:nvSpPr>
              <p:cNvPr id="1422" name="Rectangle 1421">
                <a:extLst>
                  <a:ext uri="{FF2B5EF4-FFF2-40B4-BE49-F238E27FC236}">
                    <a16:creationId xmlns:a16="http://schemas.microsoft.com/office/drawing/2014/main" xmlns="" id="{30A66377-46C2-4AF4-85B0-666E45F10E06}"/>
                  </a:ext>
                </a:extLst>
              </p:cNvPr>
              <p:cNvSpPr/>
              <p:nvPr/>
            </p:nvSpPr>
            <p:spPr>
              <a:xfrm>
                <a:off x="402501" y="5278200"/>
                <a:ext cx="1626941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Water provision to crops</a:t>
                </a:r>
                <a:endParaRPr lang="fr-FR" sz="788" b="1" dirty="0"/>
              </a:p>
            </p:txBody>
          </p:sp>
          <p:sp>
            <p:nvSpPr>
              <p:cNvPr id="1423" name="Rectangle 1422">
                <a:extLst>
                  <a:ext uri="{FF2B5EF4-FFF2-40B4-BE49-F238E27FC236}">
                    <a16:creationId xmlns:a16="http://schemas.microsoft.com/office/drawing/2014/main" xmlns="" id="{DCF0F1BA-6823-4FCC-9300-49D50C0E7F1E}"/>
                  </a:ext>
                </a:extLst>
              </p:cNvPr>
              <p:cNvSpPr/>
              <p:nvPr/>
            </p:nvSpPr>
            <p:spPr>
              <a:xfrm>
                <a:off x="2462216" y="5278200"/>
                <a:ext cx="1770144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Nitrogen provision to crops</a:t>
                </a:r>
                <a:endParaRPr lang="fr-FR" sz="788" b="1" dirty="0"/>
              </a:p>
            </p:txBody>
          </p:sp>
          <p:sp>
            <p:nvSpPr>
              <p:cNvPr id="1424" name="Rectangle 1423">
                <a:extLst>
                  <a:ext uri="{FF2B5EF4-FFF2-40B4-BE49-F238E27FC236}">
                    <a16:creationId xmlns:a16="http://schemas.microsoft.com/office/drawing/2014/main" xmlns="" id="{9E3DACBF-5B1B-4507-BCB9-053C47C2F88F}"/>
                  </a:ext>
                </a:extLst>
              </p:cNvPr>
              <p:cNvSpPr/>
              <p:nvPr/>
            </p:nvSpPr>
            <p:spPr>
              <a:xfrm>
                <a:off x="4723238" y="5278200"/>
                <a:ext cx="1402521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Blue water provision</a:t>
                </a:r>
                <a:endParaRPr lang="fr-FR" sz="788" b="1" dirty="0"/>
              </a:p>
            </p:txBody>
          </p:sp>
          <p:sp>
            <p:nvSpPr>
              <p:cNvPr id="1425" name="Rectangle 1424">
                <a:extLst>
                  <a:ext uri="{FF2B5EF4-FFF2-40B4-BE49-F238E27FC236}">
                    <a16:creationId xmlns:a16="http://schemas.microsoft.com/office/drawing/2014/main" xmlns="" id="{ED5D4507-683A-44C0-835D-FE4B1E024BD9}"/>
                  </a:ext>
                </a:extLst>
              </p:cNvPr>
              <p:cNvSpPr/>
              <p:nvPr/>
            </p:nvSpPr>
            <p:spPr>
              <a:xfrm>
                <a:off x="6564847" y="5278200"/>
                <a:ext cx="1543585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Agricultural production</a:t>
                </a:r>
                <a:endParaRPr lang="fr-FR" sz="788" b="1" dirty="0"/>
              </a:p>
            </p:txBody>
          </p:sp>
          <p:sp>
            <p:nvSpPr>
              <p:cNvPr id="1426" name="Rectangle 1425">
                <a:extLst>
                  <a:ext uri="{FF2B5EF4-FFF2-40B4-BE49-F238E27FC236}">
                    <a16:creationId xmlns:a16="http://schemas.microsoft.com/office/drawing/2014/main" xmlns="" id="{F362E2CB-B9BC-47BB-9BFB-C09FC0AA8B87}"/>
                  </a:ext>
                </a:extLst>
              </p:cNvPr>
              <p:cNvSpPr/>
              <p:nvPr/>
            </p:nvSpPr>
            <p:spPr>
              <a:xfrm>
                <a:off x="8592977" y="5278200"/>
                <a:ext cx="1618392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Water quality regulation</a:t>
                </a:r>
                <a:endParaRPr lang="fr-FR" sz="788" b="1" dirty="0"/>
              </a:p>
            </p:txBody>
          </p:sp>
          <p:sp>
            <p:nvSpPr>
              <p:cNvPr id="1427" name="Rectangle 1426">
                <a:extLst>
                  <a:ext uri="{FF2B5EF4-FFF2-40B4-BE49-F238E27FC236}">
                    <a16:creationId xmlns:a16="http://schemas.microsoft.com/office/drawing/2014/main" xmlns="" id="{C00571A7-F728-44D6-A93E-F0A50982898A}"/>
                  </a:ext>
                </a:extLst>
              </p:cNvPr>
              <p:cNvSpPr/>
              <p:nvPr/>
            </p:nvSpPr>
            <p:spPr>
              <a:xfrm>
                <a:off x="10638899" y="5278208"/>
                <a:ext cx="1276417" cy="284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88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Climate regulation</a:t>
                </a:r>
                <a:endParaRPr lang="fr-FR" sz="788" b="1" dirty="0"/>
              </a:p>
            </p:txBody>
          </p:sp>
        </p:grpSp>
        <p:sp>
          <p:nvSpPr>
            <p:cNvPr id="1413" name="ZoneTexte 1412">
              <a:extLst>
                <a:ext uri="{FF2B5EF4-FFF2-40B4-BE49-F238E27FC236}">
                  <a16:creationId xmlns:a16="http://schemas.microsoft.com/office/drawing/2014/main" xmlns="" id="{0AC8BE37-DE59-49F1-8D4B-037258F312E8}"/>
                </a:ext>
              </a:extLst>
            </p:cNvPr>
            <p:cNvSpPr txBox="1"/>
            <p:nvPr/>
          </p:nvSpPr>
          <p:spPr>
            <a:xfrm>
              <a:off x="2449920" y="5231965"/>
              <a:ext cx="266197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>
                  <a:cs typeface="Arial" panose="020B0604020202020204" pitchFamily="34" charset="0"/>
                </a:rPr>
                <a:t>N</a:t>
              </a:r>
            </a:p>
          </p:txBody>
        </p:sp>
        <p:grpSp>
          <p:nvGrpSpPr>
            <p:cNvPr id="1414" name="Groupe 1413">
              <a:extLst>
                <a:ext uri="{FF2B5EF4-FFF2-40B4-BE49-F238E27FC236}">
                  <a16:creationId xmlns:a16="http://schemas.microsoft.com/office/drawing/2014/main" xmlns="" id="{33E890DA-0DFC-4711-AD17-0AA229618F6D}"/>
                </a:ext>
              </a:extLst>
            </p:cNvPr>
            <p:cNvGrpSpPr/>
            <p:nvPr/>
          </p:nvGrpSpPr>
          <p:grpSpPr>
            <a:xfrm>
              <a:off x="8577243" y="5172191"/>
              <a:ext cx="343509" cy="343509"/>
              <a:chOff x="8110967" y="5544888"/>
              <a:chExt cx="343509" cy="343509"/>
            </a:xfrm>
          </p:grpSpPr>
          <p:pic>
            <p:nvPicPr>
              <p:cNvPr id="1415" name="Graphique 2094" descr="Eau">
                <a:extLst>
                  <a:ext uri="{FF2B5EF4-FFF2-40B4-BE49-F238E27FC236}">
                    <a16:creationId xmlns:a16="http://schemas.microsoft.com/office/drawing/2014/main" xmlns="" id="{5DFD3902-5B91-4C86-B1E2-1A9A49253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110967" y="5544888"/>
                <a:ext cx="343509" cy="343509"/>
              </a:xfrm>
              <a:prstGeom prst="rect">
                <a:avLst/>
              </a:prstGeom>
            </p:spPr>
          </p:pic>
          <p:sp>
            <p:nvSpPr>
              <p:cNvPr id="1416" name="Étoile : 5 branches 2095">
                <a:extLst>
                  <a:ext uri="{FF2B5EF4-FFF2-40B4-BE49-F238E27FC236}">
                    <a16:creationId xmlns:a16="http://schemas.microsoft.com/office/drawing/2014/main" xmlns="" id="{BA2AE67A-3E93-4F0B-9DFC-F3878512E430}"/>
                  </a:ext>
                </a:extLst>
              </p:cNvPr>
              <p:cNvSpPr/>
              <p:nvPr/>
            </p:nvSpPr>
            <p:spPr>
              <a:xfrm>
                <a:off x="8228594" y="5658553"/>
                <a:ext cx="108305" cy="116213"/>
              </a:xfrm>
              <a:prstGeom prst="star5">
                <a:avLst/>
              </a:prstGeom>
              <a:solidFill>
                <a:srgbClr val="FFFF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</p:grpSp>
      </p:grpSp>
      <p:sp>
        <p:nvSpPr>
          <p:cNvPr id="659" name="Rectangle 658"/>
          <p:cNvSpPr/>
          <p:nvPr/>
        </p:nvSpPr>
        <p:spPr>
          <a:xfrm>
            <a:off x="1551762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0" name="Rectangle 659"/>
          <p:cNvSpPr/>
          <p:nvPr/>
        </p:nvSpPr>
        <p:spPr>
          <a:xfrm>
            <a:off x="2491300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3" name="Rectangle 662"/>
          <p:cNvSpPr/>
          <p:nvPr/>
        </p:nvSpPr>
        <p:spPr>
          <a:xfrm>
            <a:off x="5325937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4" name="Rectangle 663"/>
          <p:cNvSpPr/>
          <p:nvPr/>
        </p:nvSpPr>
        <p:spPr>
          <a:xfrm>
            <a:off x="6270187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5" name="Rectangle 664"/>
          <p:cNvSpPr/>
          <p:nvPr/>
        </p:nvSpPr>
        <p:spPr>
          <a:xfrm>
            <a:off x="7225477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6" name="Rectangle 665"/>
          <p:cNvSpPr/>
          <p:nvPr/>
        </p:nvSpPr>
        <p:spPr>
          <a:xfrm>
            <a:off x="8161440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7" name="Rectangle 666"/>
          <p:cNvSpPr/>
          <p:nvPr/>
        </p:nvSpPr>
        <p:spPr>
          <a:xfrm>
            <a:off x="9104546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8" name="Rectangle 667"/>
          <p:cNvSpPr/>
          <p:nvPr/>
        </p:nvSpPr>
        <p:spPr>
          <a:xfrm>
            <a:off x="10054796" y="1624428"/>
            <a:ext cx="195490" cy="257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07" name="ZoneTexte 706">
            <a:extLst>
              <a:ext uri="{FF2B5EF4-FFF2-40B4-BE49-F238E27FC236}">
                <a16:creationId xmlns:a16="http://schemas.microsoft.com/office/drawing/2014/main" xmlns="" id="{BE21BF14-096B-44F3-B1D2-530820C8CDEA}"/>
              </a:ext>
            </a:extLst>
          </p:cNvPr>
          <p:cNvSpPr txBox="1"/>
          <p:nvPr/>
        </p:nvSpPr>
        <p:spPr>
          <a:xfrm>
            <a:off x="3187049" y="975748"/>
            <a:ext cx="1589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cs typeface="Arial" panose="020B0604020202020204" pitchFamily="34" charset="0"/>
              </a:rPr>
              <a:t>Mélange d’espèces</a:t>
            </a:r>
          </a:p>
        </p:txBody>
      </p:sp>
      <p:sp>
        <p:nvSpPr>
          <p:cNvPr id="711" name="ZoneTexte 710">
            <a:extLst>
              <a:ext uri="{FF2B5EF4-FFF2-40B4-BE49-F238E27FC236}">
                <a16:creationId xmlns:a16="http://schemas.microsoft.com/office/drawing/2014/main" xmlns="" id="{4BD39511-BF48-4CF2-936E-D6E00FE77F82}"/>
              </a:ext>
            </a:extLst>
          </p:cNvPr>
          <p:cNvSpPr txBox="1"/>
          <p:nvPr/>
        </p:nvSpPr>
        <p:spPr>
          <a:xfrm>
            <a:off x="3435097" y="1267698"/>
            <a:ext cx="9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cs typeface="Arial" panose="020B0604020202020204" pitchFamily="34" charset="0"/>
              </a:rPr>
              <a:t>Export des résidus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0583" y="-20906"/>
            <a:ext cx="8332804" cy="888251"/>
          </a:xfrm>
        </p:spPr>
        <p:txBody>
          <a:bodyPr>
            <a:normAutofit fontScale="90000"/>
          </a:bodyPr>
          <a:lstStyle/>
          <a:p>
            <a:r>
              <a:rPr lang="fr-FR" b="0" dirty="0">
                <a:latin typeface="+mn-lt"/>
              </a:rPr>
              <a:t>Effet des modes de gestion des couverts intermédiaires</a:t>
            </a:r>
          </a:p>
        </p:txBody>
      </p:sp>
      <p:grpSp>
        <p:nvGrpSpPr>
          <p:cNvPr id="1429" name="Groupe 1428">
            <a:extLst>
              <a:ext uri="{FF2B5EF4-FFF2-40B4-BE49-F238E27FC236}">
                <a16:creationId xmlns:a16="http://schemas.microsoft.com/office/drawing/2014/main" xmlns="" id="{B93FD556-C2DE-4067-A700-53D68F832689}"/>
              </a:ext>
            </a:extLst>
          </p:cNvPr>
          <p:cNvGrpSpPr/>
          <p:nvPr/>
        </p:nvGrpSpPr>
        <p:grpSpPr>
          <a:xfrm>
            <a:off x="1666147" y="4945472"/>
            <a:ext cx="2015797" cy="1349706"/>
            <a:chOff x="8384290" y="1197698"/>
            <a:chExt cx="2015797" cy="1349706"/>
          </a:xfrm>
        </p:grpSpPr>
        <p:sp>
          <p:nvSpPr>
            <p:cNvPr id="1430" name="ZoneTexte 1429">
              <a:extLst>
                <a:ext uri="{FF2B5EF4-FFF2-40B4-BE49-F238E27FC236}">
                  <a16:creationId xmlns:a16="http://schemas.microsoft.com/office/drawing/2014/main" xmlns="" id="{B2CF4778-EC8C-4A23-BDC7-0299A7FFE71E}"/>
                </a:ext>
              </a:extLst>
            </p:cNvPr>
            <p:cNvSpPr txBox="1"/>
            <p:nvPr/>
          </p:nvSpPr>
          <p:spPr>
            <a:xfrm>
              <a:off x="8387228" y="1197698"/>
              <a:ext cx="2012859" cy="101566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cs typeface="Times New Roman" panose="02020603050405020304" pitchFamily="18" charset="0"/>
                </a:rPr>
                <a:t>Groupe 1 </a:t>
              </a:r>
              <a:r>
                <a:rPr lang="fr-FR" sz="1200" dirty="0">
                  <a:cs typeface="Times New Roman" panose="02020603050405020304" pitchFamily="18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Production agricole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Eau verte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Fourniture N aux plantes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Eau bleue</a:t>
              </a:r>
            </a:p>
          </p:txBody>
        </p:sp>
        <p:sp>
          <p:nvSpPr>
            <p:cNvPr id="1431" name="Ellipse 1430">
              <a:extLst>
                <a:ext uri="{FF2B5EF4-FFF2-40B4-BE49-F238E27FC236}">
                  <a16:creationId xmlns:a16="http://schemas.microsoft.com/office/drawing/2014/main" xmlns="" id="{854C4138-70BE-4E36-9238-5F060DBE78DD}"/>
                </a:ext>
              </a:extLst>
            </p:cNvPr>
            <p:cNvSpPr/>
            <p:nvPr/>
          </p:nvSpPr>
          <p:spPr>
            <a:xfrm>
              <a:off x="8384290" y="2217667"/>
              <a:ext cx="1054073" cy="3297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2" name="ZoneTexte 1431">
              <a:extLst>
                <a:ext uri="{FF2B5EF4-FFF2-40B4-BE49-F238E27FC236}">
                  <a16:creationId xmlns:a16="http://schemas.microsoft.com/office/drawing/2014/main" xmlns="" id="{2ADE5053-AB94-4A8E-8A7F-AF6774436ABC}"/>
                </a:ext>
              </a:extLst>
            </p:cNvPr>
            <p:cNvSpPr txBox="1"/>
            <p:nvPr/>
          </p:nvSpPr>
          <p:spPr>
            <a:xfrm>
              <a:off x="8482852" y="2207398"/>
              <a:ext cx="878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Synergies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C6DBBB2D-D0A2-4777-A317-0FBA51DD5AAC}"/>
              </a:ext>
            </a:extLst>
          </p:cNvPr>
          <p:cNvGrpSpPr/>
          <p:nvPr/>
        </p:nvGrpSpPr>
        <p:grpSpPr>
          <a:xfrm>
            <a:off x="3854489" y="4954738"/>
            <a:ext cx="1818735" cy="955974"/>
            <a:chOff x="3854489" y="4954738"/>
            <a:chExt cx="1818735" cy="955974"/>
          </a:xfrm>
        </p:grpSpPr>
        <p:sp>
          <p:nvSpPr>
            <p:cNvPr id="1434" name="ZoneTexte 1433">
              <a:extLst>
                <a:ext uri="{FF2B5EF4-FFF2-40B4-BE49-F238E27FC236}">
                  <a16:creationId xmlns:a16="http://schemas.microsoft.com/office/drawing/2014/main" xmlns="" id="{6292D8BF-FF74-47A6-A5E5-3C72FE485D4E}"/>
                </a:ext>
              </a:extLst>
            </p:cNvPr>
            <p:cNvSpPr txBox="1"/>
            <p:nvPr/>
          </p:nvSpPr>
          <p:spPr>
            <a:xfrm>
              <a:off x="3854489" y="4954738"/>
              <a:ext cx="1652647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cs typeface="Times New Roman" panose="02020603050405020304" pitchFamily="18" charset="0"/>
                </a:rPr>
                <a:t>Groupe 2 </a:t>
              </a:r>
              <a:r>
                <a:rPr lang="fr-FR" sz="1200" dirty="0">
                  <a:cs typeface="Times New Roman" panose="02020603050405020304" pitchFamily="18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Régulation climat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Qualité de l’eau</a:t>
              </a:r>
            </a:p>
          </p:txBody>
        </p:sp>
        <p:sp>
          <p:nvSpPr>
            <p:cNvPr id="1435" name="Ellipse 1434">
              <a:extLst>
                <a:ext uri="{FF2B5EF4-FFF2-40B4-BE49-F238E27FC236}">
                  <a16:creationId xmlns:a16="http://schemas.microsoft.com/office/drawing/2014/main" xmlns="" id="{0D630C35-D40F-4017-96C1-66D49FA715F2}"/>
                </a:ext>
              </a:extLst>
            </p:cNvPr>
            <p:cNvSpPr/>
            <p:nvPr/>
          </p:nvSpPr>
          <p:spPr>
            <a:xfrm>
              <a:off x="4619151" y="5580975"/>
              <a:ext cx="1054073" cy="3297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6" name="ZoneTexte 1435">
              <a:extLst>
                <a:ext uri="{FF2B5EF4-FFF2-40B4-BE49-F238E27FC236}">
                  <a16:creationId xmlns:a16="http://schemas.microsoft.com/office/drawing/2014/main" xmlns="" id="{420F9A58-8C0E-4899-85BB-DCD3FE93C005}"/>
                </a:ext>
              </a:extLst>
            </p:cNvPr>
            <p:cNvSpPr txBox="1"/>
            <p:nvPr/>
          </p:nvSpPr>
          <p:spPr>
            <a:xfrm>
              <a:off x="4726226" y="5582841"/>
              <a:ext cx="878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Synergies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43837" y="5602900"/>
            <a:ext cx="1796208" cy="826065"/>
            <a:chOff x="1719859" y="5601753"/>
            <a:chExt cx="1796208" cy="826065"/>
          </a:xfrm>
        </p:grpSpPr>
        <p:grpSp>
          <p:nvGrpSpPr>
            <p:cNvPr id="1439" name="Groupe 1438">
              <a:extLst>
                <a:ext uri="{FF2B5EF4-FFF2-40B4-BE49-F238E27FC236}">
                  <a16:creationId xmlns:a16="http://schemas.microsoft.com/office/drawing/2014/main" xmlns="" id="{298C9124-F8A8-4D97-9EB3-F6E1AFB3C8DD}"/>
                </a:ext>
              </a:extLst>
            </p:cNvPr>
            <p:cNvGrpSpPr/>
            <p:nvPr/>
          </p:nvGrpSpPr>
          <p:grpSpPr>
            <a:xfrm>
              <a:off x="2117648" y="6098081"/>
              <a:ext cx="1398419" cy="329737"/>
              <a:chOff x="6854482" y="4613729"/>
              <a:chExt cx="1398419" cy="329737"/>
            </a:xfrm>
          </p:grpSpPr>
          <p:sp>
            <p:nvSpPr>
              <p:cNvPr id="1440" name="Ellipse 1439">
                <a:extLst>
                  <a:ext uri="{FF2B5EF4-FFF2-40B4-BE49-F238E27FC236}">
                    <a16:creationId xmlns:a16="http://schemas.microsoft.com/office/drawing/2014/main" xmlns="" id="{CB73539B-6138-4914-8AC1-BD7D42C2F93C}"/>
                  </a:ext>
                </a:extLst>
              </p:cNvPr>
              <p:cNvSpPr/>
              <p:nvPr/>
            </p:nvSpPr>
            <p:spPr>
              <a:xfrm>
                <a:off x="6854482" y="4613729"/>
                <a:ext cx="1398419" cy="3297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1" name="ZoneTexte 1440">
                <a:extLst>
                  <a:ext uri="{FF2B5EF4-FFF2-40B4-BE49-F238E27FC236}">
                    <a16:creationId xmlns:a16="http://schemas.microsoft.com/office/drawing/2014/main" xmlns="" id="{EEEDB712-1AE0-4173-A423-2730976FB6BB}"/>
                  </a:ext>
                </a:extLst>
              </p:cNvPr>
              <p:cNvSpPr txBox="1"/>
              <p:nvPr/>
            </p:nvSpPr>
            <p:spPr>
              <a:xfrm>
                <a:off x="7001811" y="4613729"/>
                <a:ext cx="119295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Antagonismes</a:t>
                </a:r>
              </a:p>
            </p:txBody>
          </p:sp>
        </p:grpSp>
        <p:cxnSp>
          <p:nvCxnSpPr>
            <p:cNvPr id="6" name="Connecteur droit avec flèche 5"/>
            <p:cNvCxnSpPr/>
            <p:nvPr/>
          </p:nvCxnSpPr>
          <p:spPr>
            <a:xfrm flipV="1">
              <a:off x="2686595" y="5601753"/>
              <a:ext cx="8555" cy="49632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Connecteur droit avec flèche 1476"/>
            <p:cNvCxnSpPr/>
            <p:nvPr/>
          </p:nvCxnSpPr>
          <p:spPr>
            <a:xfrm flipH="1" flipV="1">
              <a:off x="1719859" y="5981226"/>
              <a:ext cx="4342" cy="2707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1719859" y="6251969"/>
              <a:ext cx="37554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2FD60E75-83DA-4BD5-B5BE-90D6194EFBDB}"/>
              </a:ext>
            </a:extLst>
          </p:cNvPr>
          <p:cNvGrpSpPr/>
          <p:nvPr/>
        </p:nvGrpSpPr>
        <p:grpSpPr>
          <a:xfrm>
            <a:off x="3537041" y="2101521"/>
            <a:ext cx="1812465" cy="1751303"/>
            <a:chOff x="3537041" y="2101521"/>
            <a:chExt cx="1812465" cy="1751303"/>
          </a:xfrm>
        </p:grpSpPr>
        <p:pic>
          <p:nvPicPr>
            <p:cNvPr id="656" name="Image 65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322" t="8009" r="81498" b="68160"/>
            <a:stretch/>
          </p:blipFill>
          <p:spPr>
            <a:xfrm>
              <a:off x="3537041" y="2101521"/>
              <a:ext cx="1589474" cy="1751303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xmlns="" id="{0A2D6BA0-94E2-41B0-9565-9BE7085EEE2F}"/>
                </a:ext>
              </a:extLst>
            </p:cNvPr>
            <p:cNvSpPr/>
            <p:nvPr/>
          </p:nvSpPr>
          <p:spPr>
            <a:xfrm rot="18936498">
              <a:off x="3950326" y="2188236"/>
              <a:ext cx="382164" cy="1490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8" name="Ellipse 1427">
              <a:extLst>
                <a:ext uri="{FF2B5EF4-FFF2-40B4-BE49-F238E27FC236}">
                  <a16:creationId xmlns:a16="http://schemas.microsoft.com/office/drawing/2014/main" xmlns="" id="{4BCAC919-5E56-4D81-AFFF-611DF907E494}"/>
                </a:ext>
              </a:extLst>
            </p:cNvPr>
            <p:cNvSpPr/>
            <p:nvPr/>
          </p:nvSpPr>
          <p:spPr>
            <a:xfrm rot="18936498">
              <a:off x="4220006" y="2440642"/>
              <a:ext cx="529680" cy="1490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7" name="Ellipse 1436">
              <a:extLst>
                <a:ext uri="{FF2B5EF4-FFF2-40B4-BE49-F238E27FC236}">
                  <a16:creationId xmlns:a16="http://schemas.microsoft.com/office/drawing/2014/main" xmlns="" id="{E2D012CC-7D58-4DCF-BB94-1F8FF7D754E9}"/>
                </a:ext>
              </a:extLst>
            </p:cNvPr>
            <p:cNvSpPr/>
            <p:nvPr/>
          </p:nvSpPr>
          <p:spPr>
            <a:xfrm rot="18936498">
              <a:off x="4539455" y="2736114"/>
              <a:ext cx="529680" cy="1490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8" name="Ellipse 1437">
              <a:extLst>
                <a:ext uri="{FF2B5EF4-FFF2-40B4-BE49-F238E27FC236}">
                  <a16:creationId xmlns:a16="http://schemas.microsoft.com/office/drawing/2014/main" xmlns="" id="{9A4A477D-030B-45F1-93B4-B194A1EE1E39}"/>
                </a:ext>
              </a:extLst>
            </p:cNvPr>
            <p:cNvSpPr/>
            <p:nvPr/>
          </p:nvSpPr>
          <p:spPr>
            <a:xfrm rot="18936498">
              <a:off x="4819826" y="3022701"/>
              <a:ext cx="529680" cy="1490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96" name="Groupe 695"/>
          <p:cNvGrpSpPr/>
          <p:nvPr/>
        </p:nvGrpSpPr>
        <p:grpSpPr>
          <a:xfrm>
            <a:off x="3145217" y="1743536"/>
            <a:ext cx="2321544" cy="1913527"/>
            <a:chOff x="1390049" y="1783550"/>
            <a:chExt cx="1064254" cy="883864"/>
          </a:xfrm>
        </p:grpSpPr>
        <p:grpSp>
          <p:nvGrpSpPr>
            <p:cNvPr id="837" name="Groupe 836">
              <a:extLst>
                <a:ext uri="{FF2B5EF4-FFF2-40B4-BE49-F238E27FC236}">
                  <a16:creationId xmlns:a16="http://schemas.microsoft.com/office/drawing/2014/main" xmlns="" id="{1736A384-34FD-4255-A3E6-5EAFB52F9D86}"/>
                </a:ext>
              </a:extLst>
            </p:cNvPr>
            <p:cNvGrpSpPr/>
            <p:nvPr/>
          </p:nvGrpSpPr>
          <p:grpSpPr>
            <a:xfrm>
              <a:off x="1742082" y="1935193"/>
              <a:ext cx="712221" cy="500028"/>
              <a:chOff x="2895375" y="4183787"/>
              <a:chExt cx="712221" cy="500029"/>
            </a:xfrm>
            <a:solidFill>
              <a:schemeClr val="accent2"/>
            </a:solidFill>
          </p:grpSpPr>
          <p:sp>
            <p:nvSpPr>
              <p:cNvPr id="856" name="Rectangle 855">
                <a:extLst>
                  <a:ext uri="{FF2B5EF4-FFF2-40B4-BE49-F238E27FC236}">
                    <a16:creationId xmlns:a16="http://schemas.microsoft.com/office/drawing/2014/main" xmlns="" id="{23685F3A-77F8-44D6-B9A8-101E2E3089DA}"/>
                  </a:ext>
                </a:extLst>
              </p:cNvPr>
              <p:cNvSpPr/>
              <p:nvPr/>
            </p:nvSpPr>
            <p:spPr>
              <a:xfrm rot="18981480">
                <a:off x="2895375" y="4183787"/>
                <a:ext cx="257225" cy="665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  <p:sp>
            <p:nvSpPr>
              <p:cNvPr id="857" name="Rectangle 856">
                <a:extLst>
                  <a:ext uri="{FF2B5EF4-FFF2-40B4-BE49-F238E27FC236}">
                    <a16:creationId xmlns:a16="http://schemas.microsoft.com/office/drawing/2014/main" xmlns="" id="{C7C28012-3801-469F-BCEA-26507227F1D7}"/>
                  </a:ext>
                </a:extLst>
              </p:cNvPr>
              <p:cNvSpPr/>
              <p:nvPr/>
            </p:nvSpPr>
            <p:spPr>
              <a:xfrm rot="18981480">
                <a:off x="3037453" y="4317382"/>
                <a:ext cx="284984" cy="67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  <p:sp>
            <p:nvSpPr>
              <p:cNvPr id="858" name="Rectangle 857">
                <a:extLst>
                  <a:ext uri="{FF2B5EF4-FFF2-40B4-BE49-F238E27FC236}">
                    <a16:creationId xmlns:a16="http://schemas.microsoft.com/office/drawing/2014/main" xmlns="" id="{3AD58EFC-1C34-4C66-A770-F3F901161227}"/>
                  </a:ext>
                </a:extLst>
              </p:cNvPr>
              <p:cNvSpPr/>
              <p:nvPr/>
            </p:nvSpPr>
            <p:spPr>
              <a:xfrm rot="18981480">
                <a:off x="3196013" y="4490847"/>
                <a:ext cx="227237" cy="652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  <p:sp>
            <p:nvSpPr>
              <p:cNvPr id="859" name="Rectangle 858">
                <a:extLst>
                  <a:ext uri="{FF2B5EF4-FFF2-40B4-BE49-F238E27FC236}">
                    <a16:creationId xmlns:a16="http://schemas.microsoft.com/office/drawing/2014/main" xmlns="" id="{A0D2796B-2B35-47B2-BE60-C0BA160EB478}"/>
                  </a:ext>
                </a:extLst>
              </p:cNvPr>
              <p:cNvSpPr/>
              <p:nvPr/>
            </p:nvSpPr>
            <p:spPr>
              <a:xfrm rot="18981480">
                <a:off x="3337179" y="4631096"/>
                <a:ext cx="270417" cy="52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</p:grpSp>
        <p:pic>
          <p:nvPicPr>
            <p:cNvPr id="838" name="Graphique 904" descr="Eau">
              <a:extLst>
                <a:ext uri="{FF2B5EF4-FFF2-40B4-BE49-F238E27FC236}">
                  <a16:creationId xmlns:a16="http://schemas.microsoft.com/office/drawing/2014/main" xmlns="" id="{7AA7AD73-2678-4917-B4EF-1FDFBF46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7872" y="2089764"/>
              <a:ext cx="135139" cy="135139"/>
            </a:xfrm>
            <a:prstGeom prst="rect">
              <a:avLst/>
            </a:prstGeom>
          </p:spPr>
        </p:pic>
        <p:pic>
          <p:nvPicPr>
            <p:cNvPr id="839" name="Graphique 905" descr="Eau">
              <a:extLst>
                <a:ext uri="{FF2B5EF4-FFF2-40B4-BE49-F238E27FC236}">
                  <a16:creationId xmlns:a16="http://schemas.microsoft.com/office/drawing/2014/main" xmlns="" id="{96AA0256-CD29-4BCD-9029-090035A81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65485" y="1783550"/>
              <a:ext cx="135139" cy="135139"/>
            </a:xfrm>
            <a:prstGeom prst="rect">
              <a:avLst/>
            </a:prstGeom>
          </p:spPr>
        </p:pic>
        <p:sp>
          <p:nvSpPr>
            <p:cNvPr id="840" name="ZoneTexte 839">
              <a:extLst>
                <a:ext uri="{FF2B5EF4-FFF2-40B4-BE49-F238E27FC236}">
                  <a16:creationId xmlns:a16="http://schemas.microsoft.com/office/drawing/2014/main" xmlns="" id="{2C39EAA5-687F-4AE2-9EE4-B32B65381C5E}"/>
                </a:ext>
              </a:extLst>
            </p:cNvPr>
            <p:cNvSpPr txBox="1"/>
            <p:nvPr/>
          </p:nvSpPr>
          <p:spPr>
            <a:xfrm>
              <a:off x="1429685" y="2539467"/>
              <a:ext cx="128999" cy="127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4">
                      <a:lumMod val="50000"/>
                    </a:schemeClr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pic>
          <p:nvPicPr>
            <p:cNvPr id="841" name="Graphique 907" descr="Feuille">
              <a:extLst>
                <a:ext uri="{FF2B5EF4-FFF2-40B4-BE49-F238E27FC236}">
                  <a16:creationId xmlns:a16="http://schemas.microsoft.com/office/drawing/2014/main" xmlns="" id="{8EA353F2-C40C-4894-976E-F33D3B2DD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3976" y="2231826"/>
              <a:ext cx="142932" cy="142932"/>
            </a:xfrm>
            <a:prstGeom prst="rect">
              <a:avLst/>
            </a:prstGeom>
          </p:spPr>
        </p:pic>
        <p:pic>
          <p:nvPicPr>
            <p:cNvPr id="842" name="Graphique 911" descr="Eau">
              <a:extLst>
                <a:ext uri="{FF2B5EF4-FFF2-40B4-BE49-F238E27FC236}">
                  <a16:creationId xmlns:a16="http://schemas.microsoft.com/office/drawing/2014/main" xmlns="" id="{CF6F86FF-6623-4368-ABB0-0F3B7645E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48580" y="2086180"/>
              <a:ext cx="135139" cy="135139"/>
            </a:xfrm>
            <a:prstGeom prst="rect">
              <a:avLst/>
            </a:prstGeom>
          </p:spPr>
        </p:pic>
        <p:grpSp>
          <p:nvGrpSpPr>
            <p:cNvPr id="843" name="Groupe 842"/>
            <p:cNvGrpSpPr/>
            <p:nvPr/>
          </p:nvGrpSpPr>
          <p:grpSpPr>
            <a:xfrm>
              <a:off x="1674026" y="1929258"/>
              <a:ext cx="189900" cy="169277"/>
              <a:chOff x="1674026" y="1929258"/>
              <a:chExt cx="189900" cy="169277"/>
            </a:xfrm>
          </p:grpSpPr>
          <p:pic>
            <p:nvPicPr>
              <p:cNvPr id="854" name="Graphique 916" descr="Durabilité">
                <a:extLst>
                  <a:ext uri="{FF2B5EF4-FFF2-40B4-BE49-F238E27FC236}">
                    <a16:creationId xmlns:a16="http://schemas.microsoft.com/office/drawing/2014/main" xmlns="" id="{7D55AC84-9A81-4D57-9E00-23FDA086D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15197" y="1931604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55" name="ZoneTexte 854">
                <a:extLst>
                  <a:ext uri="{FF2B5EF4-FFF2-40B4-BE49-F238E27FC236}">
                    <a16:creationId xmlns:a16="http://schemas.microsoft.com/office/drawing/2014/main" xmlns="" id="{CCDD0705-5F43-40B4-A936-7CF33D1006D1}"/>
                  </a:ext>
                </a:extLst>
              </p:cNvPr>
              <p:cNvSpPr txBox="1"/>
              <p:nvPr/>
            </p:nvSpPr>
            <p:spPr>
              <a:xfrm>
                <a:off x="1674026" y="1929258"/>
                <a:ext cx="1899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5" b="1" dirty="0">
                    <a:cs typeface="Arial" panose="020B0604020202020204" pitchFamily="34" charset="0"/>
                  </a:rPr>
                  <a:t>N</a:t>
                </a:r>
              </a:p>
            </p:txBody>
          </p:sp>
        </p:grpSp>
        <p:grpSp>
          <p:nvGrpSpPr>
            <p:cNvPr id="844" name="Groupe 843"/>
            <p:cNvGrpSpPr/>
            <p:nvPr/>
          </p:nvGrpSpPr>
          <p:grpSpPr>
            <a:xfrm>
              <a:off x="1440490" y="2384188"/>
              <a:ext cx="135139" cy="135139"/>
              <a:chOff x="1440490" y="2384188"/>
              <a:chExt cx="135139" cy="135139"/>
            </a:xfrm>
          </p:grpSpPr>
          <p:pic>
            <p:nvPicPr>
              <p:cNvPr id="852" name="Graphique 920" descr="Eau">
                <a:extLst>
                  <a:ext uri="{FF2B5EF4-FFF2-40B4-BE49-F238E27FC236}">
                    <a16:creationId xmlns:a16="http://schemas.microsoft.com/office/drawing/2014/main" xmlns="" id="{DC24F916-2A30-4ABC-9F5E-F829FC778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40490" y="2384188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53" name="Étoile : 5 branches 1110">
                <a:extLst>
                  <a:ext uri="{FF2B5EF4-FFF2-40B4-BE49-F238E27FC236}">
                    <a16:creationId xmlns:a16="http://schemas.microsoft.com/office/drawing/2014/main" xmlns="" id="{B0DEE37B-4A39-4E85-A10C-9866A3FFCE5D}"/>
                  </a:ext>
                </a:extLst>
              </p:cNvPr>
              <p:cNvSpPr/>
              <p:nvPr/>
            </p:nvSpPr>
            <p:spPr>
              <a:xfrm>
                <a:off x="1481340" y="2434273"/>
                <a:ext cx="53439" cy="55288"/>
              </a:xfrm>
              <a:prstGeom prst="star5">
                <a:avLst/>
              </a:prstGeom>
              <a:solidFill>
                <a:srgbClr val="FFFF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</p:grpSp>
        <p:grpSp>
          <p:nvGrpSpPr>
            <p:cNvPr id="845" name="Groupe 844"/>
            <p:cNvGrpSpPr/>
            <p:nvPr/>
          </p:nvGrpSpPr>
          <p:grpSpPr>
            <a:xfrm>
              <a:off x="2162206" y="2381011"/>
              <a:ext cx="135139" cy="135139"/>
              <a:chOff x="1440490" y="2384188"/>
              <a:chExt cx="135139" cy="135139"/>
            </a:xfrm>
          </p:grpSpPr>
          <p:pic>
            <p:nvPicPr>
              <p:cNvPr id="850" name="Graphique 920" descr="Eau">
                <a:extLst>
                  <a:ext uri="{FF2B5EF4-FFF2-40B4-BE49-F238E27FC236}">
                    <a16:creationId xmlns:a16="http://schemas.microsoft.com/office/drawing/2014/main" xmlns="" id="{DC24F916-2A30-4ABC-9F5E-F829FC778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40490" y="2384188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51" name="Étoile : 5 branches 1110">
                <a:extLst>
                  <a:ext uri="{FF2B5EF4-FFF2-40B4-BE49-F238E27FC236}">
                    <a16:creationId xmlns:a16="http://schemas.microsoft.com/office/drawing/2014/main" xmlns="" id="{B0DEE37B-4A39-4E85-A10C-9866A3FFCE5D}"/>
                  </a:ext>
                </a:extLst>
              </p:cNvPr>
              <p:cNvSpPr/>
              <p:nvPr/>
            </p:nvSpPr>
            <p:spPr>
              <a:xfrm>
                <a:off x="1481340" y="2434273"/>
                <a:ext cx="53439" cy="55288"/>
              </a:xfrm>
              <a:prstGeom prst="star5">
                <a:avLst/>
              </a:prstGeom>
              <a:solidFill>
                <a:srgbClr val="FFFF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1"/>
              </a:p>
            </p:txBody>
          </p:sp>
        </p:grpSp>
        <p:pic>
          <p:nvPicPr>
            <p:cNvPr id="846" name="Graphique 907" descr="Feuille">
              <a:extLst>
                <a:ext uri="{FF2B5EF4-FFF2-40B4-BE49-F238E27FC236}">
                  <a16:creationId xmlns:a16="http://schemas.microsoft.com/office/drawing/2014/main" xmlns="" id="{8EA353F2-C40C-4894-976E-F33D3B2DD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25218" y="2231826"/>
              <a:ext cx="142932" cy="142932"/>
            </a:xfrm>
            <a:prstGeom prst="rect">
              <a:avLst/>
            </a:prstGeom>
          </p:spPr>
        </p:pic>
        <p:grpSp>
          <p:nvGrpSpPr>
            <p:cNvPr id="847" name="Groupe 846"/>
            <p:cNvGrpSpPr/>
            <p:nvPr/>
          </p:nvGrpSpPr>
          <p:grpSpPr>
            <a:xfrm>
              <a:off x="1390049" y="1930128"/>
              <a:ext cx="189900" cy="169277"/>
              <a:chOff x="1674026" y="1929258"/>
              <a:chExt cx="189900" cy="169277"/>
            </a:xfrm>
          </p:grpSpPr>
          <p:pic>
            <p:nvPicPr>
              <p:cNvPr id="848" name="Graphique 916" descr="Durabilité">
                <a:extLst>
                  <a:ext uri="{FF2B5EF4-FFF2-40B4-BE49-F238E27FC236}">
                    <a16:creationId xmlns:a16="http://schemas.microsoft.com/office/drawing/2014/main" xmlns="" id="{7D55AC84-9A81-4D57-9E00-23FDA086D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15197" y="1931604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49" name="ZoneTexte 848">
                <a:extLst>
                  <a:ext uri="{FF2B5EF4-FFF2-40B4-BE49-F238E27FC236}">
                    <a16:creationId xmlns:a16="http://schemas.microsoft.com/office/drawing/2014/main" xmlns="" id="{CCDD0705-5F43-40B4-A936-7CF33D1006D1}"/>
                  </a:ext>
                </a:extLst>
              </p:cNvPr>
              <p:cNvSpPr txBox="1"/>
              <p:nvPr/>
            </p:nvSpPr>
            <p:spPr>
              <a:xfrm>
                <a:off x="1674026" y="1929258"/>
                <a:ext cx="1899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25" b="1" dirty="0">
                    <a:cs typeface="Arial" panose="020B0604020202020204" pitchFamily="34" charset="0"/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253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Rectangle 1475"/>
          <p:cNvSpPr/>
          <p:nvPr/>
        </p:nvSpPr>
        <p:spPr>
          <a:xfrm>
            <a:off x="1040857" y="3354629"/>
            <a:ext cx="9866525" cy="315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337C219-F753-4363-B580-9BD825E21778}"/>
              </a:ext>
            </a:extLst>
          </p:cNvPr>
          <p:cNvSpPr txBox="1"/>
          <p:nvPr/>
        </p:nvSpPr>
        <p:spPr>
          <a:xfrm>
            <a:off x="675208" y="607913"/>
            <a:ext cx="5291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00A3A6"/>
                </a:solidFill>
                <a:cs typeface="Arial" panose="020B0604020202020204" pitchFamily="34" charset="0"/>
              </a:rPr>
              <a:t>Simulation sur 20 ans (1984 – 2013 ) :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Blé</a:t>
            </a:r>
            <a:r>
              <a:rPr lang="en-US" sz="1350" b="1" dirty="0">
                <a:solidFill>
                  <a:srgbClr val="00A3A6"/>
                </a:solidFill>
                <a:cs typeface="Arial" panose="020B0604020202020204" pitchFamily="34" charset="0"/>
              </a:rPr>
              <a:t> –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Blé</a:t>
            </a:r>
            <a:r>
              <a:rPr lang="en-US" sz="1350" b="1" dirty="0">
                <a:solidFill>
                  <a:srgbClr val="00A3A6"/>
                </a:solidFill>
                <a:cs typeface="Arial" panose="020B0604020202020204" pitchFamily="34" charset="0"/>
              </a:rPr>
              <a:t> CI - </a:t>
            </a:r>
            <a:r>
              <a:rPr lang="en-US" sz="1350" b="1" dirty="0" err="1">
                <a:solidFill>
                  <a:srgbClr val="00A3A6"/>
                </a:solidFill>
                <a:cs typeface="Arial" panose="020B0604020202020204" pitchFamily="34" charset="0"/>
              </a:rPr>
              <a:t>Betterave</a:t>
            </a:r>
            <a:endParaRPr lang="en-US" sz="1350" b="1" dirty="0">
              <a:solidFill>
                <a:srgbClr val="00A3A6"/>
              </a:solidFill>
              <a:cs typeface="Arial" panose="020B0604020202020204" pitchFamily="34" charset="0"/>
            </a:endParaRPr>
          </a:p>
        </p:txBody>
      </p:sp>
      <p:pic>
        <p:nvPicPr>
          <p:cNvPr id="656" name="Image 6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1639480"/>
            <a:ext cx="9449201" cy="2699771"/>
          </a:xfrm>
          <a:prstGeom prst="rect">
            <a:avLst/>
          </a:prstGeom>
        </p:spPr>
      </p:pic>
      <p:grpSp>
        <p:nvGrpSpPr>
          <p:cNvPr id="657" name="Groupe 656"/>
          <p:cNvGrpSpPr/>
          <p:nvPr/>
        </p:nvGrpSpPr>
        <p:grpSpPr>
          <a:xfrm>
            <a:off x="1551762" y="951337"/>
            <a:ext cx="9746339" cy="3738536"/>
            <a:chOff x="37541" y="711628"/>
            <a:chExt cx="12995119" cy="4984716"/>
          </a:xfrm>
        </p:grpSpPr>
        <p:grpSp>
          <p:nvGrpSpPr>
            <p:cNvPr id="658" name="Groupe 657"/>
            <p:cNvGrpSpPr/>
            <p:nvPr/>
          </p:nvGrpSpPr>
          <p:grpSpPr>
            <a:xfrm>
              <a:off x="337617" y="5265457"/>
              <a:ext cx="11841898" cy="430887"/>
              <a:chOff x="337617" y="5145137"/>
              <a:chExt cx="11841898" cy="430887"/>
            </a:xfrm>
          </p:grpSpPr>
          <p:grpSp>
            <p:nvGrpSpPr>
              <p:cNvPr id="1412" name="Groupe 1411">
                <a:extLst>
                  <a:ext uri="{FF2B5EF4-FFF2-40B4-BE49-F238E27FC236}">
                    <a16:creationId xmlns:a16="http://schemas.microsoft.com/office/drawing/2014/main" xmlns="" id="{3B65CE77-2611-465E-A885-3BFD529E63AF}"/>
                  </a:ext>
                </a:extLst>
              </p:cNvPr>
              <p:cNvGrpSpPr/>
              <p:nvPr/>
            </p:nvGrpSpPr>
            <p:grpSpPr>
              <a:xfrm>
                <a:off x="337617" y="5145137"/>
                <a:ext cx="11841898" cy="430887"/>
                <a:chOff x="73418" y="5205109"/>
                <a:chExt cx="11841898" cy="430886"/>
              </a:xfrm>
            </p:grpSpPr>
            <p:pic>
              <p:nvPicPr>
                <p:cNvPr id="1417" name="Graphique 2081" descr="Eau">
                  <a:extLst>
                    <a:ext uri="{FF2B5EF4-FFF2-40B4-BE49-F238E27FC236}">
                      <a16:creationId xmlns:a16="http://schemas.microsoft.com/office/drawing/2014/main" xmlns="" id="{0D25FDC4-4234-41E3-82E3-C2BBE828E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4156" y="5233410"/>
                  <a:ext cx="343510" cy="343510"/>
                </a:xfrm>
                <a:prstGeom prst="rect">
                  <a:avLst/>
                </a:prstGeom>
              </p:spPr>
            </p:pic>
            <p:pic>
              <p:nvPicPr>
                <p:cNvPr id="1418" name="Graphique 2082" descr="Eau">
                  <a:extLst>
                    <a:ext uri="{FF2B5EF4-FFF2-40B4-BE49-F238E27FC236}">
                      <a16:creationId xmlns:a16="http://schemas.microsoft.com/office/drawing/2014/main" xmlns="" id="{2AFB73B6-96AB-4069-81FA-D2D468501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418" y="5233410"/>
                  <a:ext cx="343510" cy="343510"/>
                </a:xfrm>
                <a:prstGeom prst="rect">
                  <a:avLst/>
                </a:prstGeom>
              </p:spPr>
            </p:pic>
            <p:sp>
              <p:nvSpPr>
                <p:cNvPr id="1419" name="ZoneTexte 1418">
                  <a:extLst>
                    <a:ext uri="{FF2B5EF4-FFF2-40B4-BE49-F238E27FC236}">
                      <a16:creationId xmlns:a16="http://schemas.microsoft.com/office/drawing/2014/main" xmlns="" id="{870262D3-8FB5-4C1F-9239-DA9F742BD1CC}"/>
                    </a:ext>
                  </a:extLst>
                </p:cNvPr>
                <p:cNvSpPr txBox="1"/>
                <p:nvPr/>
              </p:nvSpPr>
              <p:spPr>
                <a:xfrm>
                  <a:off x="10362503" y="5205109"/>
                  <a:ext cx="359237" cy="430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500" b="1" dirty="0">
                      <a:solidFill>
                        <a:schemeClr val="accent4">
                          <a:lumMod val="50000"/>
                        </a:schemeClr>
                      </a:solidFill>
                      <a:cs typeface="Arial" panose="020B0604020202020204" pitchFamily="34" charset="0"/>
                    </a:rPr>
                    <a:t>C</a:t>
                  </a:r>
                </a:p>
              </p:txBody>
            </p:sp>
            <p:pic>
              <p:nvPicPr>
                <p:cNvPr id="1420" name="Graphique 2084" descr="Feuille">
                  <a:extLst>
                    <a:ext uri="{FF2B5EF4-FFF2-40B4-BE49-F238E27FC236}">
                      <a16:creationId xmlns:a16="http://schemas.microsoft.com/office/drawing/2014/main" xmlns="" id="{A97A83A1-33E1-4C24-ACD6-465B62F277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15956" y="5223504"/>
                  <a:ext cx="363319" cy="363319"/>
                </a:xfrm>
                <a:prstGeom prst="rect">
                  <a:avLst/>
                </a:prstGeom>
              </p:spPr>
            </p:pic>
            <p:pic>
              <p:nvPicPr>
                <p:cNvPr id="1421" name="Graphique 2085" descr="Durabilité">
                  <a:extLst>
                    <a:ext uri="{FF2B5EF4-FFF2-40B4-BE49-F238E27FC236}">
                      <a16:creationId xmlns:a16="http://schemas.microsoft.com/office/drawing/2014/main" xmlns="" id="{E5097AA0-8E15-4195-92A5-4AEA80E89F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6507" y="5233402"/>
                  <a:ext cx="320136" cy="343510"/>
                </a:xfrm>
                <a:prstGeom prst="rect">
                  <a:avLst/>
                </a:prstGeom>
              </p:spPr>
            </p:pic>
            <p:sp>
              <p:nvSpPr>
                <p:cNvPr id="1422" name="Rectangle 1421">
                  <a:extLst>
                    <a:ext uri="{FF2B5EF4-FFF2-40B4-BE49-F238E27FC236}">
                      <a16:creationId xmlns:a16="http://schemas.microsoft.com/office/drawing/2014/main" xmlns="" id="{30A66377-46C2-4AF4-85B0-666E45F10E06}"/>
                    </a:ext>
                  </a:extLst>
                </p:cNvPr>
                <p:cNvSpPr/>
                <p:nvPr/>
              </p:nvSpPr>
              <p:spPr>
                <a:xfrm>
                  <a:off x="402501" y="5278200"/>
                  <a:ext cx="1626941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Water provision to crops</a:t>
                  </a:r>
                  <a:endParaRPr lang="fr-FR" sz="788" b="1" dirty="0"/>
                </a:p>
              </p:txBody>
            </p:sp>
            <p:sp>
              <p:nvSpPr>
                <p:cNvPr id="1423" name="Rectangle 1422">
                  <a:extLst>
                    <a:ext uri="{FF2B5EF4-FFF2-40B4-BE49-F238E27FC236}">
                      <a16:creationId xmlns:a16="http://schemas.microsoft.com/office/drawing/2014/main" xmlns="" id="{DCF0F1BA-6823-4FCC-9300-49D50C0E7F1E}"/>
                    </a:ext>
                  </a:extLst>
                </p:cNvPr>
                <p:cNvSpPr/>
                <p:nvPr/>
              </p:nvSpPr>
              <p:spPr>
                <a:xfrm>
                  <a:off x="2462216" y="5278200"/>
                  <a:ext cx="1770144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Nitrogen provision to crops</a:t>
                  </a:r>
                  <a:endParaRPr lang="fr-FR" sz="788" b="1" dirty="0"/>
                </a:p>
              </p:txBody>
            </p:sp>
            <p:sp>
              <p:nvSpPr>
                <p:cNvPr id="1424" name="Rectangle 1423">
                  <a:extLst>
                    <a:ext uri="{FF2B5EF4-FFF2-40B4-BE49-F238E27FC236}">
                      <a16:creationId xmlns:a16="http://schemas.microsoft.com/office/drawing/2014/main" xmlns="" id="{9E3DACBF-5B1B-4507-BCB9-053C47C2F88F}"/>
                    </a:ext>
                  </a:extLst>
                </p:cNvPr>
                <p:cNvSpPr/>
                <p:nvPr/>
              </p:nvSpPr>
              <p:spPr>
                <a:xfrm>
                  <a:off x="4723238" y="5278200"/>
                  <a:ext cx="1402521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Blue water provision</a:t>
                  </a:r>
                  <a:endParaRPr lang="fr-FR" sz="788" b="1" dirty="0"/>
                </a:p>
              </p:txBody>
            </p:sp>
            <p:sp>
              <p:nvSpPr>
                <p:cNvPr id="1425" name="Rectangle 1424">
                  <a:extLst>
                    <a:ext uri="{FF2B5EF4-FFF2-40B4-BE49-F238E27FC236}">
                      <a16:creationId xmlns:a16="http://schemas.microsoft.com/office/drawing/2014/main" xmlns="" id="{ED5D4507-683A-44C0-835D-FE4B1E024BD9}"/>
                    </a:ext>
                  </a:extLst>
                </p:cNvPr>
                <p:cNvSpPr/>
                <p:nvPr/>
              </p:nvSpPr>
              <p:spPr>
                <a:xfrm>
                  <a:off x="6564847" y="5278200"/>
                  <a:ext cx="1543585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Agricultural production</a:t>
                  </a:r>
                  <a:endParaRPr lang="fr-FR" sz="788" b="1" dirty="0"/>
                </a:p>
              </p:txBody>
            </p:sp>
            <p:sp>
              <p:nvSpPr>
                <p:cNvPr id="1426" name="Rectangle 1425">
                  <a:extLst>
                    <a:ext uri="{FF2B5EF4-FFF2-40B4-BE49-F238E27FC236}">
                      <a16:creationId xmlns:a16="http://schemas.microsoft.com/office/drawing/2014/main" xmlns="" id="{F362E2CB-B9BC-47BB-9BFB-C09FC0AA8B87}"/>
                    </a:ext>
                  </a:extLst>
                </p:cNvPr>
                <p:cNvSpPr/>
                <p:nvPr/>
              </p:nvSpPr>
              <p:spPr>
                <a:xfrm>
                  <a:off x="8592977" y="5278200"/>
                  <a:ext cx="1618392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Water quality regulation</a:t>
                  </a:r>
                  <a:endParaRPr lang="fr-FR" sz="788" b="1" dirty="0"/>
                </a:p>
              </p:txBody>
            </p:sp>
            <p:sp>
              <p:nvSpPr>
                <p:cNvPr id="1427" name="Rectangle 1426">
                  <a:extLst>
                    <a:ext uri="{FF2B5EF4-FFF2-40B4-BE49-F238E27FC236}">
                      <a16:creationId xmlns:a16="http://schemas.microsoft.com/office/drawing/2014/main" xmlns="" id="{C00571A7-F728-44D6-A93E-F0A50982898A}"/>
                    </a:ext>
                  </a:extLst>
                </p:cNvPr>
                <p:cNvSpPr/>
                <p:nvPr/>
              </p:nvSpPr>
              <p:spPr>
                <a:xfrm>
                  <a:off x="10638899" y="5278208"/>
                  <a:ext cx="1276417" cy="284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88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Climate regulation</a:t>
                  </a:r>
                  <a:endParaRPr lang="fr-FR" sz="788" b="1" dirty="0"/>
                </a:p>
              </p:txBody>
            </p:sp>
          </p:grpSp>
          <p:sp>
            <p:nvSpPr>
              <p:cNvPr id="1413" name="ZoneTexte 1412">
                <a:extLst>
                  <a:ext uri="{FF2B5EF4-FFF2-40B4-BE49-F238E27FC236}">
                    <a16:creationId xmlns:a16="http://schemas.microsoft.com/office/drawing/2014/main" xmlns="" id="{0AC8BE37-DE59-49F1-8D4B-037258F312E8}"/>
                  </a:ext>
                </a:extLst>
              </p:cNvPr>
              <p:cNvSpPr txBox="1"/>
              <p:nvPr/>
            </p:nvSpPr>
            <p:spPr>
              <a:xfrm>
                <a:off x="2449920" y="5231965"/>
                <a:ext cx="266197" cy="24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b="1" dirty="0">
                    <a:cs typeface="Arial" panose="020B0604020202020204" pitchFamily="34" charset="0"/>
                  </a:rPr>
                  <a:t>N</a:t>
                </a:r>
              </a:p>
            </p:txBody>
          </p:sp>
          <p:grpSp>
            <p:nvGrpSpPr>
              <p:cNvPr id="1414" name="Groupe 1413">
                <a:extLst>
                  <a:ext uri="{FF2B5EF4-FFF2-40B4-BE49-F238E27FC236}">
                    <a16:creationId xmlns:a16="http://schemas.microsoft.com/office/drawing/2014/main" xmlns="" id="{33E890DA-0DFC-4711-AD17-0AA229618F6D}"/>
                  </a:ext>
                </a:extLst>
              </p:cNvPr>
              <p:cNvGrpSpPr/>
              <p:nvPr/>
            </p:nvGrpSpPr>
            <p:grpSpPr>
              <a:xfrm>
                <a:off x="8577243" y="5172191"/>
                <a:ext cx="343509" cy="343509"/>
                <a:chOff x="8110967" y="5544888"/>
                <a:chExt cx="343509" cy="343509"/>
              </a:xfrm>
            </p:grpSpPr>
            <p:pic>
              <p:nvPicPr>
                <p:cNvPr id="1415" name="Graphique 2094" descr="Eau">
                  <a:extLst>
                    <a:ext uri="{FF2B5EF4-FFF2-40B4-BE49-F238E27FC236}">
                      <a16:creationId xmlns:a16="http://schemas.microsoft.com/office/drawing/2014/main" xmlns="" id="{5DFD3902-5B91-4C86-B1E2-1A9A49253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0967" y="5544888"/>
                  <a:ext cx="343509" cy="343509"/>
                </a:xfrm>
                <a:prstGeom prst="rect">
                  <a:avLst/>
                </a:prstGeom>
              </p:spPr>
            </p:pic>
            <p:sp>
              <p:nvSpPr>
                <p:cNvPr id="1416" name="Étoile : 5 branches 2095">
                  <a:extLst>
                    <a:ext uri="{FF2B5EF4-FFF2-40B4-BE49-F238E27FC236}">
                      <a16:creationId xmlns:a16="http://schemas.microsoft.com/office/drawing/2014/main" xmlns="" id="{BA2AE67A-3E93-4F0B-9DFC-F3878512E430}"/>
                    </a:ext>
                  </a:extLst>
                </p:cNvPr>
                <p:cNvSpPr/>
                <p:nvPr/>
              </p:nvSpPr>
              <p:spPr>
                <a:xfrm>
                  <a:off x="8228594" y="5658553"/>
                  <a:ext cx="108305" cy="116213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</p:grpSp>
        <p:sp>
          <p:nvSpPr>
            <p:cNvPr id="659" name="Rectangle 658"/>
            <p:cNvSpPr/>
            <p:nvPr/>
          </p:nvSpPr>
          <p:spPr>
            <a:xfrm>
              <a:off x="37541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1290259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2554033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3816939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5069775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4" name="Rectangle 663"/>
            <p:cNvSpPr/>
            <p:nvPr/>
          </p:nvSpPr>
          <p:spPr>
            <a:xfrm>
              <a:off x="6328775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7602495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8850445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7" name="Rectangle 666"/>
            <p:cNvSpPr/>
            <p:nvPr/>
          </p:nvSpPr>
          <p:spPr>
            <a:xfrm>
              <a:off x="10107920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11374920" y="1610847"/>
              <a:ext cx="260654" cy="3439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69" name="Rectangle 668"/>
            <p:cNvSpPr/>
            <p:nvPr/>
          </p:nvSpPr>
          <p:spPr>
            <a:xfrm rot="5400000">
              <a:off x="6204925" y="-4315957"/>
              <a:ext cx="306897" cy="1217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70" name="Rectangle 669"/>
            <p:cNvSpPr/>
            <p:nvPr/>
          </p:nvSpPr>
          <p:spPr>
            <a:xfrm rot="5400000">
              <a:off x="6204925" y="-3122313"/>
              <a:ext cx="306897" cy="1217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71" name="Rectangle 670"/>
            <p:cNvSpPr/>
            <p:nvPr/>
          </p:nvSpPr>
          <p:spPr>
            <a:xfrm rot="5400000">
              <a:off x="6204925" y="-1918396"/>
              <a:ext cx="306897" cy="1217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672" name="Groupe 671"/>
            <p:cNvGrpSpPr/>
            <p:nvPr/>
          </p:nvGrpSpPr>
          <p:grpSpPr>
            <a:xfrm>
              <a:off x="137919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389" name="Groupe 1388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408" name="Rectangle 1407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409" name="Rectangle 1408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410" name="Rectangle 1409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411" name="Rectangle 1410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90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391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392" name="ZoneTexte 1391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39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394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395" name="Groupe 1394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40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407" name="ZoneTexte 140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396" name="Groupe 1395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40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40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397" name="Groupe 1396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40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40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9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399" name="Groupe 1398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40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401" name="ZoneTexte 140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3" name="Groupe 672"/>
            <p:cNvGrpSpPr/>
            <p:nvPr/>
          </p:nvGrpSpPr>
          <p:grpSpPr>
            <a:xfrm>
              <a:off x="137919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366" name="Groupe 1365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385" name="Rectangle 1384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86" name="Rectangle 1385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87" name="Rectangle 1386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88" name="Rectangle 1387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67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368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369" name="ZoneTexte 1368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37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371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372" name="Groupe 1371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8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84" name="ZoneTexte 138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373" name="Groupe 1372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8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8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374" name="Groupe 1373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7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8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7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376" name="Groupe 1375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7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78" name="ZoneTexte 137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4" name="Groupe 673"/>
            <p:cNvGrpSpPr/>
            <p:nvPr/>
          </p:nvGrpSpPr>
          <p:grpSpPr>
            <a:xfrm>
              <a:off x="137919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1343" name="Groupe 1342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362" name="Rectangle 1361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63" name="Rectangle 1362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64" name="Rectangle 1363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65" name="Rectangle 1364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44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345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346" name="ZoneTexte 1345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34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348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349" name="Groupe 1348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6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61" name="ZoneTexte 136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350" name="Groupe 1349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5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5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351" name="Groupe 1350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5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5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5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353" name="Groupe 1352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5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55" name="ZoneTexte 135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5" name="Groupe 674"/>
            <p:cNvGrpSpPr/>
            <p:nvPr/>
          </p:nvGrpSpPr>
          <p:grpSpPr>
            <a:xfrm>
              <a:off x="2642234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320" name="Groupe 1319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339" name="Rectangle 1338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40" name="Rectangle 1339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41" name="Rectangle 1340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42" name="Rectangle 1341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21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322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323" name="ZoneTexte 1322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32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325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326" name="Groupe 1325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3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38" name="ZoneTexte 133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327" name="Groupe 1326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3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3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328" name="Groupe 1327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3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3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2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330" name="Groupe 1329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3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32" name="ZoneTexte 133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6" name="Groupe 675"/>
            <p:cNvGrpSpPr/>
            <p:nvPr/>
          </p:nvGrpSpPr>
          <p:grpSpPr>
            <a:xfrm>
              <a:off x="2642234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297" name="Groupe 1296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316" name="Rectangle 1315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17" name="Rectangle 1316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18" name="Rectangle 1317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319" name="Rectangle 1318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98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299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300" name="ZoneTexte 1299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30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302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303" name="Groupe 1302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1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15" name="ZoneTexte 131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304" name="Groupe 1303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1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1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305" name="Groupe 1304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31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1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30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307" name="Groupe 1306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30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309" name="ZoneTexte 130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7" name="Groupe 676"/>
            <p:cNvGrpSpPr/>
            <p:nvPr/>
          </p:nvGrpSpPr>
          <p:grpSpPr>
            <a:xfrm>
              <a:off x="2642234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1274" name="Groupe 1273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293" name="Rectangle 1292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94" name="Rectangle 1293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95" name="Rectangle 1294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96" name="Rectangle 1295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75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276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277" name="ZoneTexte 1276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27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279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280" name="Groupe 1279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9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92" name="ZoneTexte 129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281" name="Groupe 1280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8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9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282" name="Groupe 1281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8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8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8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284" name="Groupe 1283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8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86" name="ZoneTexte 128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8" name="Groupe 677"/>
            <p:cNvGrpSpPr/>
            <p:nvPr/>
          </p:nvGrpSpPr>
          <p:grpSpPr>
            <a:xfrm>
              <a:off x="390526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251" name="Groupe 1250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270" name="Rectangle 1269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71" name="Rectangle 1270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72" name="Rectangle 1271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73" name="Rectangle 1272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52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253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254" name="ZoneTexte 1253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25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256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257" name="Groupe 1256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6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69" name="ZoneTexte 126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258" name="Groupe 1257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6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6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259" name="Groupe 1258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6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6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6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261" name="Groupe 1260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6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63" name="ZoneTexte 126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79" name="Groupe 678"/>
            <p:cNvGrpSpPr/>
            <p:nvPr/>
          </p:nvGrpSpPr>
          <p:grpSpPr>
            <a:xfrm>
              <a:off x="390526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228" name="Groupe 1227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247" name="Rectangle 1246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48" name="Rectangle 1247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49" name="Rectangle 1248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50" name="Rectangle 1249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29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230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231" name="ZoneTexte 1230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23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233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234" name="Groupe 1233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4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46" name="ZoneTexte 124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235" name="Groupe 1234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4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4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236" name="Groupe 1235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4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4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3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238" name="Groupe 1237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3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40" name="ZoneTexte 123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0" name="Groupe 679"/>
            <p:cNvGrpSpPr/>
            <p:nvPr/>
          </p:nvGrpSpPr>
          <p:grpSpPr>
            <a:xfrm>
              <a:off x="390526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1205" name="Groupe 1204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224" name="Rectangle 1223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26" name="Rectangle 1225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27" name="Rectangle 1226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06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207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208" name="ZoneTexte 1207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20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210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211" name="Groupe 1210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2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23" name="ZoneTexte 122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212" name="Groupe 1211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2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2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213" name="Groupe 1212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21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1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21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215" name="Groupe 1214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21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17" name="ZoneTexte 121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1" name="Groupe 680"/>
            <p:cNvGrpSpPr/>
            <p:nvPr/>
          </p:nvGrpSpPr>
          <p:grpSpPr>
            <a:xfrm>
              <a:off x="5160624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182" name="Groupe 1181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201" name="Rectangle 1200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02" name="Rectangle 1201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03" name="Rectangle 1202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204" name="Rectangle 1203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83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184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185" name="ZoneTexte 1184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18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187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188" name="Groupe 1187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9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200" name="ZoneTexte 119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189" name="Groupe 1188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9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9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190" name="Groupe 1189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9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9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9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192" name="Groupe 1191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9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94" name="ZoneTexte 119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2" name="Groupe 681"/>
            <p:cNvGrpSpPr/>
            <p:nvPr/>
          </p:nvGrpSpPr>
          <p:grpSpPr>
            <a:xfrm>
              <a:off x="5160624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159" name="Groupe 1158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178" name="Rectangle 1177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79" name="Rectangle 1178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80" name="Rectangle 1179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81" name="Rectangle 1180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60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161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162" name="ZoneTexte 1161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16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164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165" name="Groupe 1164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7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77" name="ZoneTexte 117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166" name="Groupe 1165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7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7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167" name="Groupe 1166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7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7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6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169" name="Groupe 1168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7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71" name="ZoneTexte 117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3" name="Groupe 682"/>
            <p:cNvGrpSpPr/>
            <p:nvPr/>
          </p:nvGrpSpPr>
          <p:grpSpPr>
            <a:xfrm>
              <a:off x="5160624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1136" name="Groupe 1135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155" name="Rectangle 1154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56" name="Rectangle 1155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57" name="Rectangle 1156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58" name="Rectangle 1157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37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138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139" name="ZoneTexte 1138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14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141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142" name="Groupe 1141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5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54" name="ZoneTexte 115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143" name="Groupe 1142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5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5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144" name="Groupe 1143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4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5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4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146" name="Groupe 1145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4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48" name="ZoneTexte 114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4" name="Groupe 683"/>
            <p:cNvGrpSpPr/>
            <p:nvPr/>
          </p:nvGrpSpPr>
          <p:grpSpPr>
            <a:xfrm>
              <a:off x="642365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113" name="Groupe 1112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132" name="Rectangle 1131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33" name="Rectangle 1132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34" name="Rectangle 1133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35" name="Rectangle 1134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14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115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116" name="ZoneTexte 1115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11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118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119" name="Groupe 1118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3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31" name="ZoneTexte 113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120" name="Groupe 1119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2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2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121" name="Groupe 1120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2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2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12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123" name="Groupe 1122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2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25" name="ZoneTexte 112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5" name="Groupe 684"/>
            <p:cNvGrpSpPr/>
            <p:nvPr/>
          </p:nvGrpSpPr>
          <p:grpSpPr>
            <a:xfrm>
              <a:off x="642365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090" name="Groupe 1089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109" name="Rectangle 1108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10" name="Rectangle 1109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11" name="Rectangle 1110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112" name="Rectangle 1111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91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092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093" name="ZoneTexte 1092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09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095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096" name="Groupe 1095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0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08" name="ZoneTexte 110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097" name="Groupe 1096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0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0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098" name="Groupe 1097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10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0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9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100" name="Groupe 1099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10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102" name="ZoneTexte 110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6" name="Groupe 685"/>
            <p:cNvGrpSpPr/>
            <p:nvPr/>
          </p:nvGrpSpPr>
          <p:grpSpPr>
            <a:xfrm>
              <a:off x="642365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1067" name="Groupe 1066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086" name="Rectangle 1085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87" name="Rectangle 1086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88" name="Rectangle 1087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89" name="Rectangle 1088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68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069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070" name="ZoneTexte 1069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07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072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073" name="Groupe 1072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8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85" name="ZoneTexte 108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074" name="Groupe 1073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8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8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075" name="Groupe 1074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8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8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7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077" name="Groupe 1076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7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79" name="ZoneTexte 107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7" name="Groupe 686"/>
            <p:cNvGrpSpPr/>
            <p:nvPr/>
          </p:nvGrpSpPr>
          <p:grpSpPr>
            <a:xfrm>
              <a:off x="7686694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1044" name="Groupe 1043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063" name="Rectangle 1062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64" name="Rectangle 1063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65" name="Rectangle 1064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66" name="Rectangle 1065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45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046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047" name="ZoneTexte 1046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04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049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050" name="Groupe 1049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6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62" name="ZoneTexte 106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051" name="Groupe 1050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5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6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052" name="Groupe 1051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5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5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5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054" name="Groupe 1053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5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56" name="ZoneTexte 105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8" name="Groupe 687"/>
            <p:cNvGrpSpPr/>
            <p:nvPr/>
          </p:nvGrpSpPr>
          <p:grpSpPr>
            <a:xfrm>
              <a:off x="7686694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1021" name="Groupe 1020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040" name="Rectangle 1039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41" name="Rectangle 1040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42" name="Rectangle 1041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43" name="Rectangle 1042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22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023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02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026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027" name="Groupe 1026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3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39" name="ZoneTexte 103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028" name="Groupe 1027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3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3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029" name="Groupe 1028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3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3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3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031" name="Groupe 1030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3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33" name="ZoneTexte 103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89" name="Groupe 688"/>
            <p:cNvGrpSpPr/>
            <p:nvPr/>
          </p:nvGrpSpPr>
          <p:grpSpPr>
            <a:xfrm>
              <a:off x="7686694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998" name="Groupe 997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1017" name="Rectangle 1016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18" name="Rectangle 1017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19" name="Rectangle 1018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1020" name="Rectangle 1019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99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1000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1001" name="ZoneTexte 1000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100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1003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1004" name="Groupe 1003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1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16" name="ZoneTexte 101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1005" name="Groupe 1004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1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1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1006" name="Groupe 1005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101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1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100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1008" name="Groupe 1007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100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1010" name="ZoneTexte 100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0" name="Groupe 689"/>
            <p:cNvGrpSpPr/>
            <p:nvPr/>
          </p:nvGrpSpPr>
          <p:grpSpPr>
            <a:xfrm>
              <a:off x="894204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975" name="Groupe 974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994" name="Rectangle 993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95" name="Rectangle 994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96" name="Rectangle 995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97" name="Rectangle 996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76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977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978" name="ZoneTexte 977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97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980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981" name="Groupe 980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9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93" name="ZoneTexte 99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982" name="Groupe 981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9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9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983" name="Groupe 982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8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8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8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985" name="Groupe 984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8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87" name="ZoneTexte 98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1" name="Groupe 690"/>
            <p:cNvGrpSpPr/>
            <p:nvPr/>
          </p:nvGrpSpPr>
          <p:grpSpPr>
            <a:xfrm>
              <a:off x="894204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952" name="Groupe 951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971" name="Rectangle 970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72" name="Rectangle 971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73" name="Rectangle 972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74" name="Rectangle 973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53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954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955" name="ZoneTexte 954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95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957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958" name="Groupe 957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6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70" name="ZoneTexte 96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959" name="Groupe 958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6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6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960" name="Groupe 959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6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6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6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962" name="Groupe 961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6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64" name="ZoneTexte 96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2" name="Groupe 691"/>
            <p:cNvGrpSpPr/>
            <p:nvPr/>
          </p:nvGrpSpPr>
          <p:grpSpPr>
            <a:xfrm>
              <a:off x="894204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929" name="Groupe 928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948" name="Rectangle 947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49" name="Rectangle 948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50" name="Rectangle 949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51" name="Rectangle 950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30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931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932" name="ZoneTexte 931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93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934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935" name="Groupe 934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4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47" name="ZoneTexte 94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936" name="Groupe 935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4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4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937" name="Groupe 936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4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4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3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939" name="Groupe 938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4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41" name="ZoneTexte 94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3" name="Groupe 692"/>
            <p:cNvGrpSpPr/>
            <p:nvPr/>
          </p:nvGrpSpPr>
          <p:grpSpPr>
            <a:xfrm>
              <a:off x="10205084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906" name="Groupe 905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925" name="Rectangle 924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26" name="Rectangle 925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27" name="Rectangle 926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07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908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909" name="ZoneTexte 908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91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911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912" name="Groupe 911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2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24" name="ZoneTexte 92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913" name="Groupe 912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2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2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914" name="Groupe 913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91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2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91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916" name="Groupe 915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1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18" name="ZoneTexte 91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4" name="Groupe 693"/>
            <p:cNvGrpSpPr/>
            <p:nvPr/>
          </p:nvGrpSpPr>
          <p:grpSpPr>
            <a:xfrm>
              <a:off x="10205084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883" name="Groupe 882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902" name="Rectangle 901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03" name="Rectangle 902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04" name="Rectangle 903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905" name="Rectangle 904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84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885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86" name="ZoneTexte 885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88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888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889" name="Groupe 888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900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901" name="ZoneTexte 900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890" name="Groupe 889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9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9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891" name="Groupe 890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9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9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9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893" name="Groupe 892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9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95" name="ZoneTexte 89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5" name="Groupe 694"/>
            <p:cNvGrpSpPr/>
            <p:nvPr/>
          </p:nvGrpSpPr>
          <p:grpSpPr>
            <a:xfrm>
              <a:off x="10205084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860" name="Groupe 859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879" name="Rectangle 878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80" name="Rectangle 879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81" name="Rectangle 880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82" name="Rectangle 881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61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862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63" name="ZoneTexte 862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86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865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866" name="Groupe 865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77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78" name="ZoneTexte 877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867" name="Groupe 866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7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7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868" name="Groupe 867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7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7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6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870" name="Groupe 869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7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72" name="ZoneTexte 87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6" name="Groupe 695"/>
            <p:cNvGrpSpPr/>
            <p:nvPr/>
          </p:nvGrpSpPr>
          <p:grpSpPr>
            <a:xfrm>
              <a:off x="1146811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837" name="Groupe 836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856" name="Rectangle 855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57" name="Rectangle 856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58" name="Rectangle 857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59" name="Rectangle 858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38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839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40" name="ZoneTexte 839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84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842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843" name="Groupe 842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54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55" name="ZoneTexte 854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844" name="Groupe 843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52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53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845" name="Groupe 844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5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5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4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847" name="Groupe 846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4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49" name="ZoneTexte 84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7" name="Groupe 696"/>
            <p:cNvGrpSpPr/>
            <p:nvPr/>
          </p:nvGrpSpPr>
          <p:grpSpPr>
            <a:xfrm>
              <a:off x="1146811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814" name="Groupe 813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833" name="Rectangle 832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34" name="Rectangle 833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35" name="Rectangle 834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36" name="Rectangle 835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15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816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817" name="ZoneTexte 816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818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819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820" name="Groupe 819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31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32" name="ZoneTexte 831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821" name="Groupe 820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29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30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822" name="Groupe 821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2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2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23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824" name="Groupe 823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2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26" name="ZoneTexte 82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8" name="Groupe 697"/>
            <p:cNvGrpSpPr/>
            <p:nvPr/>
          </p:nvGrpSpPr>
          <p:grpSpPr>
            <a:xfrm>
              <a:off x="1146811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791" name="Groupe 790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810" name="Rectangle 809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11" name="Rectangle 810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12" name="Rectangle 811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813" name="Rectangle 812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92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793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794" name="ZoneTexte 793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795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796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797" name="Groupe 796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08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09" name="ZoneTexte 808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798" name="Groupe 797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06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07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799" name="Groupe 798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804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05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800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801" name="Groupe 800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80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803" name="ZoneTexte 80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699" name="Groupe 698"/>
            <p:cNvGrpSpPr/>
            <p:nvPr/>
          </p:nvGrpSpPr>
          <p:grpSpPr>
            <a:xfrm>
              <a:off x="121899" y="1783550"/>
              <a:ext cx="1074702" cy="980013"/>
              <a:chOff x="1379601" y="1783550"/>
              <a:chExt cx="1074702" cy="980013"/>
            </a:xfrm>
          </p:grpSpPr>
          <p:grpSp>
            <p:nvGrpSpPr>
              <p:cNvPr id="768" name="Groupe 767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787" name="Rectangle 786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88" name="Rectangle 787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89" name="Rectangle 788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90" name="Rectangle 789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69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770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771" name="ZoneTexte 770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772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773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774" name="Groupe 773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85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86" name="ZoneTexte 785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775" name="Groupe 774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83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84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776" name="Groupe 775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81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82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77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778" name="Groupe 777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7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80" name="ZoneTexte 77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700" name="Groupe 699"/>
            <p:cNvGrpSpPr/>
            <p:nvPr/>
          </p:nvGrpSpPr>
          <p:grpSpPr>
            <a:xfrm>
              <a:off x="121899" y="2983700"/>
              <a:ext cx="1074702" cy="980013"/>
              <a:chOff x="1379601" y="1783550"/>
              <a:chExt cx="1074702" cy="980013"/>
            </a:xfrm>
          </p:grpSpPr>
          <p:grpSp>
            <p:nvGrpSpPr>
              <p:cNvPr id="745" name="Groupe 744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764" name="Rectangle 763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65" name="Rectangle 764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66" name="Rectangle 765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67" name="Rectangle 766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46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747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748" name="ZoneTexte 747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749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750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751" name="Groupe 750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62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63" name="ZoneTexte 762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752" name="Groupe 751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60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61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753" name="Groupe 752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58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59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54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755" name="Groupe 754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56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57" name="ZoneTexte 756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grpSp>
          <p:nvGrpSpPr>
            <p:cNvPr id="701" name="Groupe 700"/>
            <p:cNvGrpSpPr/>
            <p:nvPr/>
          </p:nvGrpSpPr>
          <p:grpSpPr>
            <a:xfrm>
              <a:off x="121899" y="4183850"/>
              <a:ext cx="1074702" cy="980013"/>
              <a:chOff x="1379601" y="1783550"/>
              <a:chExt cx="1074702" cy="980013"/>
            </a:xfrm>
          </p:grpSpPr>
          <p:grpSp>
            <p:nvGrpSpPr>
              <p:cNvPr id="722" name="Groupe 721">
                <a:extLst>
                  <a:ext uri="{FF2B5EF4-FFF2-40B4-BE49-F238E27FC236}">
                    <a16:creationId xmlns:a16="http://schemas.microsoft.com/office/drawing/2014/main" xmlns="" id="{1736A384-34FD-4255-A3E6-5EAFB52F9D86}"/>
                  </a:ext>
                </a:extLst>
              </p:cNvPr>
              <p:cNvGrpSpPr/>
              <p:nvPr/>
            </p:nvGrpSpPr>
            <p:grpSpPr>
              <a:xfrm>
                <a:off x="1742082" y="1935193"/>
                <a:ext cx="712221" cy="500028"/>
                <a:chOff x="2895375" y="4183787"/>
                <a:chExt cx="712221" cy="500029"/>
              </a:xfrm>
              <a:solidFill>
                <a:schemeClr val="accent2"/>
              </a:solidFill>
            </p:grpSpPr>
            <p:sp>
              <p:nvSpPr>
                <p:cNvPr id="741" name="Rectangle 740">
                  <a:extLst>
                    <a:ext uri="{FF2B5EF4-FFF2-40B4-BE49-F238E27FC236}">
                      <a16:creationId xmlns:a16="http://schemas.microsoft.com/office/drawing/2014/main" xmlns="" id="{23685F3A-77F8-44D6-B9A8-101E2E3089DA}"/>
                    </a:ext>
                  </a:extLst>
                </p:cNvPr>
                <p:cNvSpPr/>
                <p:nvPr/>
              </p:nvSpPr>
              <p:spPr>
                <a:xfrm rot="18981480">
                  <a:off x="2895375" y="4183787"/>
                  <a:ext cx="257225" cy="665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42" name="Rectangle 741">
                  <a:extLst>
                    <a:ext uri="{FF2B5EF4-FFF2-40B4-BE49-F238E27FC236}">
                      <a16:creationId xmlns:a16="http://schemas.microsoft.com/office/drawing/2014/main" xmlns="" id="{C7C28012-3801-469F-BCEA-26507227F1D7}"/>
                    </a:ext>
                  </a:extLst>
                </p:cNvPr>
                <p:cNvSpPr/>
                <p:nvPr/>
              </p:nvSpPr>
              <p:spPr>
                <a:xfrm rot="18981480">
                  <a:off x="3037453" y="4317382"/>
                  <a:ext cx="284984" cy="67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43" name="Rectangle 742">
                  <a:extLst>
                    <a:ext uri="{FF2B5EF4-FFF2-40B4-BE49-F238E27FC236}">
                      <a16:creationId xmlns:a16="http://schemas.microsoft.com/office/drawing/2014/main" xmlns="" id="{3AD58EFC-1C34-4C66-A770-F3F901161227}"/>
                    </a:ext>
                  </a:extLst>
                </p:cNvPr>
                <p:cNvSpPr/>
                <p:nvPr/>
              </p:nvSpPr>
              <p:spPr>
                <a:xfrm rot="18981480">
                  <a:off x="3196013" y="4490847"/>
                  <a:ext cx="227237" cy="65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  <p:sp>
              <p:nvSpPr>
                <p:cNvPr id="744" name="Rectangle 743">
                  <a:extLst>
                    <a:ext uri="{FF2B5EF4-FFF2-40B4-BE49-F238E27FC236}">
                      <a16:creationId xmlns:a16="http://schemas.microsoft.com/office/drawing/2014/main" xmlns="" id="{A0D2796B-2B35-47B2-BE60-C0BA160EB478}"/>
                    </a:ext>
                  </a:extLst>
                </p:cNvPr>
                <p:cNvSpPr/>
                <p:nvPr/>
              </p:nvSpPr>
              <p:spPr>
                <a:xfrm rot="18981480">
                  <a:off x="3337179" y="4631096"/>
                  <a:ext cx="270417" cy="527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23" name="Graphique 904" descr="Eau">
                <a:extLst>
                  <a:ext uri="{FF2B5EF4-FFF2-40B4-BE49-F238E27FC236}">
                    <a16:creationId xmlns:a16="http://schemas.microsoft.com/office/drawing/2014/main" xmlns="" id="{7AA7AD73-2678-4917-B4EF-1FDFBF462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7872" y="2089764"/>
                <a:ext cx="135139" cy="135139"/>
              </a:xfrm>
              <a:prstGeom prst="rect">
                <a:avLst/>
              </a:prstGeom>
            </p:spPr>
          </p:pic>
          <p:pic>
            <p:nvPicPr>
              <p:cNvPr id="724" name="Graphique 905" descr="Eau">
                <a:extLst>
                  <a:ext uri="{FF2B5EF4-FFF2-40B4-BE49-F238E27FC236}">
                    <a16:creationId xmlns:a16="http://schemas.microsoft.com/office/drawing/2014/main" xmlns="" id="{96AA0256-CD29-4BCD-9029-090035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65485" y="1783550"/>
                <a:ext cx="135139" cy="135139"/>
              </a:xfrm>
              <a:prstGeom prst="rect">
                <a:avLst/>
              </a:prstGeom>
            </p:spPr>
          </p:pic>
          <p:sp>
            <p:nvSpPr>
              <p:cNvPr id="725" name="ZoneTexte 724">
                <a:extLst>
                  <a:ext uri="{FF2B5EF4-FFF2-40B4-BE49-F238E27FC236}">
                    <a16:creationId xmlns:a16="http://schemas.microsoft.com/office/drawing/2014/main" xmlns="" id="{2C39EAA5-687F-4AE2-9EE4-B32B65381C5E}"/>
                  </a:ext>
                </a:extLst>
              </p:cNvPr>
              <p:cNvSpPr txBox="1"/>
              <p:nvPr/>
            </p:nvSpPr>
            <p:spPr>
              <a:xfrm>
                <a:off x="1379601" y="2486394"/>
                <a:ext cx="314616" cy="277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1" b="1" dirty="0">
                    <a:solidFill>
                      <a:schemeClr val="accent4">
                        <a:lumMod val="50000"/>
                      </a:schemeClr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pic>
            <p:nvPicPr>
              <p:cNvPr id="726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3976" y="2231826"/>
                <a:ext cx="142932" cy="142932"/>
              </a:xfrm>
              <a:prstGeom prst="rect">
                <a:avLst/>
              </a:prstGeom>
            </p:spPr>
          </p:pic>
          <p:pic>
            <p:nvPicPr>
              <p:cNvPr id="727" name="Graphique 911" descr="Eau">
                <a:extLst>
                  <a:ext uri="{FF2B5EF4-FFF2-40B4-BE49-F238E27FC236}">
                    <a16:creationId xmlns:a16="http://schemas.microsoft.com/office/drawing/2014/main" xmlns="" id="{CF6F86FF-6623-4368-ABB0-0F3B7645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848580" y="2086180"/>
                <a:ext cx="135139" cy="135139"/>
              </a:xfrm>
              <a:prstGeom prst="rect">
                <a:avLst/>
              </a:prstGeom>
            </p:spPr>
          </p:pic>
          <p:grpSp>
            <p:nvGrpSpPr>
              <p:cNvPr id="728" name="Groupe 727"/>
              <p:cNvGrpSpPr/>
              <p:nvPr/>
            </p:nvGrpSpPr>
            <p:grpSpPr>
              <a:xfrm>
                <a:off x="1674026" y="192925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39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40" name="ZoneTexte 739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  <p:grpSp>
            <p:nvGrpSpPr>
              <p:cNvPr id="729" name="Groupe 728"/>
              <p:cNvGrpSpPr/>
              <p:nvPr/>
            </p:nvGrpSpPr>
            <p:grpSpPr>
              <a:xfrm>
                <a:off x="1440490" y="2384188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37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38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grpSp>
            <p:nvGrpSpPr>
              <p:cNvPr id="730" name="Groupe 729"/>
              <p:cNvGrpSpPr/>
              <p:nvPr/>
            </p:nvGrpSpPr>
            <p:grpSpPr>
              <a:xfrm>
                <a:off x="2162206" y="2381011"/>
                <a:ext cx="135139" cy="135139"/>
                <a:chOff x="1440490" y="2384188"/>
                <a:chExt cx="135139" cy="135139"/>
              </a:xfrm>
            </p:grpSpPr>
            <p:pic>
              <p:nvPicPr>
                <p:cNvPr id="735" name="Graphique 920" descr="Eau">
                  <a:extLst>
                    <a:ext uri="{FF2B5EF4-FFF2-40B4-BE49-F238E27FC236}">
                      <a16:creationId xmlns:a16="http://schemas.microsoft.com/office/drawing/2014/main" xmlns="" id="{DC24F916-2A30-4ABC-9F5E-F829FC778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0490" y="2384188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36" name="Étoile : 5 branches 1110">
                  <a:extLst>
                    <a:ext uri="{FF2B5EF4-FFF2-40B4-BE49-F238E27FC236}">
                      <a16:creationId xmlns:a16="http://schemas.microsoft.com/office/drawing/2014/main" xmlns="" id="{B0DEE37B-4A39-4E85-A10C-9866A3FFCE5D}"/>
                    </a:ext>
                  </a:extLst>
                </p:cNvPr>
                <p:cNvSpPr/>
                <p:nvPr/>
              </p:nvSpPr>
              <p:spPr>
                <a:xfrm>
                  <a:off x="1481340" y="2434273"/>
                  <a:ext cx="53439" cy="55288"/>
                </a:xfrm>
                <a:prstGeom prst="star5">
                  <a:avLst/>
                </a:prstGeom>
                <a:solidFill>
                  <a:srgbClr val="FFFF00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1"/>
                </a:p>
              </p:txBody>
            </p:sp>
          </p:grpSp>
          <p:pic>
            <p:nvPicPr>
              <p:cNvPr id="731" name="Graphique 907" descr="Feuille">
                <a:extLst>
                  <a:ext uri="{FF2B5EF4-FFF2-40B4-BE49-F238E27FC236}">
                    <a16:creationId xmlns:a16="http://schemas.microsoft.com/office/drawing/2014/main" xmlns="" id="{8EA353F2-C40C-4894-976E-F33D3B2DD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025218" y="2231826"/>
                <a:ext cx="142932" cy="142932"/>
              </a:xfrm>
              <a:prstGeom prst="rect">
                <a:avLst/>
              </a:prstGeom>
            </p:spPr>
          </p:pic>
          <p:grpSp>
            <p:nvGrpSpPr>
              <p:cNvPr id="732" name="Groupe 731"/>
              <p:cNvGrpSpPr/>
              <p:nvPr/>
            </p:nvGrpSpPr>
            <p:grpSpPr>
              <a:xfrm>
                <a:off x="1390049" y="1930128"/>
                <a:ext cx="189900" cy="169277"/>
                <a:chOff x="1674026" y="1929258"/>
                <a:chExt cx="189900" cy="169277"/>
              </a:xfrm>
            </p:grpSpPr>
            <p:pic>
              <p:nvPicPr>
                <p:cNvPr id="733" name="Graphique 916" descr="Durabilité">
                  <a:extLst>
                    <a:ext uri="{FF2B5EF4-FFF2-40B4-BE49-F238E27FC236}">
                      <a16:creationId xmlns:a16="http://schemas.microsoft.com/office/drawing/2014/main" xmlns="" id="{7D55AC84-9A81-4D57-9E00-23FDA086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5197" y="1931604"/>
                  <a:ext cx="135139" cy="135139"/>
                </a:xfrm>
                <a:prstGeom prst="rect">
                  <a:avLst/>
                </a:prstGeom>
              </p:spPr>
            </p:pic>
            <p:sp>
              <p:nvSpPr>
                <p:cNvPr id="734" name="ZoneTexte 733">
                  <a:extLst>
                    <a:ext uri="{FF2B5EF4-FFF2-40B4-BE49-F238E27FC236}">
                      <a16:creationId xmlns:a16="http://schemas.microsoft.com/office/drawing/2014/main" xmlns="" id="{CCDD0705-5F43-40B4-A936-7CF33D1006D1}"/>
                    </a:ext>
                  </a:extLst>
                </p:cNvPr>
                <p:cNvSpPr txBox="1"/>
                <p:nvPr/>
              </p:nvSpPr>
              <p:spPr>
                <a:xfrm>
                  <a:off x="1674026" y="1929258"/>
                  <a:ext cx="189900" cy="169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25" b="1" dirty="0">
                      <a:cs typeface="Arial" panose="020B0604020202020204" pitchFamily="34" charset="0"/>
                    </a:rPr>
                    <a:t>N</a:t>
                  </a:r>
                </a:p>
              </p:txBody>
            </p:sp>
          </p:grpSp>
        </p:grp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xmlns="" id="{B9427157-DB70-4092-94D7-121540ACBBC2}"/>
                </a:ext>
              </a:extLst>
            </p:cNvPr>
            <p:cNvSpPr/>
            <p:nvPr/>
          </p:nvSpPr>
          <p:spPr>
            <a:xfrm>
              <a:off x="104388" y="1723661"/>
              <a:ext cx="1034773" cy="3491921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xmlns="" id="{B9427157-DB70-4092-94D7-121540ACBBC2}"/>
                </a:ext>
              </a:extLst>
            </p:cNvPr>
            <p:cNvSpPr/>
            <p:nvPr/>
          </p:nvSpPr>
          <p:spPr>
            <a:xfrm>
              <a:off x="1238898" y="1723661"/>
              <a:ext cx="3705089" cy="3491921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xmlns="" id="{B9427157-DB70-4092-94D7-121540ACBBC2}"/>
                </a:ext>
              </a:extLst>
            </p:cNvPr>
            <p:cNvSpPr/>
            <p:nvPr/>
          </p:nvSpPr>
          <p:spPr>
            <a:xfrm>
              <a:off x="5043724" y="1723661"/>
              <a:ext cx="3705089" cy="3491921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xmlns="" id="{B9427157-DB70-4092-94D7-121540ACBBC2}"/>
                </a:ext>
              </a:extLst>
            </p:cNvPr>
            <p:cNvSpPr/>
            <p:nvPr/>
          </p:nvSpPr>
          <p:spPr>
            <a:xfrm>
              <a:off x="8848551" y="1723661"/>
              <a:ext cx="3705089" cy="3491921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  <p:sp>
          <p:nvSpPr>
            <p:cNvPr id="706" name="ZoneTexte 705">
              <a:extLst>
                <a:ext uri="{FF2B5EF4-FFF2-40B4-BE49-F238E27FC236}">
                  <a16:creationId xmlns:a16="http://schemas.microsoft.com/office/drawing/2014/main" xmlns="" id="{4BFF11D8-5941-4BB6-A13A-7CA6F82188C5}"/>
                </a:ext>
              </a:extLst>
            </p:cNvPr>
            <p:cNvSpPr txBox="1"/>
            <p:nvPr/>
          </p:nvSpPr>
          <p:spPr>
            <a:xfrm>
              <a:off x="234702" y="873632"/>
              <a:ext cx="85750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cs typeface="Arial" panose="020B0604020202020204" pitchFamily="34" charset="0"/>
                </a:rPr>
                <a:t>Sol nu</a:t>
              </a:r>
            </a:p>
          </p:txBody>
        </p:sp>
        <p:sp>
          <p:nvSpPr>
            <p:cNvPr id="707" name="ZoneTexte 706">
              <a:extLst>
                <a:ext uri="{FF2B5EF4-FFF2-40B4-BE49-F238E27FC236}">
                  <a16:creationId xmlns:a16="http://schemas.microsoft.com/office/drawing/2014/main" xmlns="" id="{BE21BF14-096B-44F3-B1D2-530820C8CDEA}"/>
                </a:ext>
              </a:extLst>
            </p:cNvPr>
            <p:cNvSpPr txBox="1"/>
            <p:nvPr/>
          </p:nvSpPr>
          <p:spPr>
            <a:xfrm>
              <a:off x="2217924" y="745940"/>
              <a:ext cx="21192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cs typeface="Arial" panose="020B0604020202020204" pitchFamily="34" charset="0"/>
                </a:rPr>
                <a:t>Mélange d’espèces</a:t>
              </a:r>
            </a:p>
          </p:txBody>
        </p:sp>
        <p:sp>
          <p:nvSpPr>
            <p:cNvPr id="708" name="ZoneTexte 707">
              <a:extLst>
                <a:ext uri="{FF2B5EF4-FFF2-40B4-BE49-F238E27FC236}">
                  <a16:creationId xmlns:a16="http://schemas.microsoft.com/office/drawing/2014/main" xmlns="" id="{E9DEB025-FC05-4075-BF7D-64870E3633A0}"/>
                </a:ext>
              </a:extLst>
            </p:cNvPr>
            <p:cNvSpPr txBox="1"/>
            <p:nvPr/>
          </p:nvSpPr>
          <p:spPr>
            <a:xfrm>
              <a:off x="6600592" y="753989"/>
              <a:ext cx="124128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cs typeface="Arial" panose="020B0604020202020204" pitchFamily="34" charset="0"/>
                </a:rPr>
                <a:t>Moutarde</a:t>
              </a:r>
            </a:p>
          </p:txBody>
        </p:sp>
        <p:sp>
          <p:nvSpPr>
            <p:cNvPr id="709" name="ZoneTexte 708">
              <a:extLst>
                <a:ext uri="{FF2B5EF4-FFF2-40B4-BE49-F238E27FC236}">
                  <a16:creationId xmlns:a16="http://schemas.microsoft.com/office/drawing/2014/main" xmlns="" id="{E38EDBDC-97DB-4BBF-846B-B958E6759CC3}"/>
                </a:ext>
              </a:extLst>
            </p:cNvPr>
            <p:cNvSpPr txBox="1"/>
            <p:nvPr/>
          </p:nvSpPr>
          <p:spPr>
            <a:xfrm>
              <a:off x="10333541" y="711628"/>
              <a:ext cx="118340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cs typeface="Arial" panose="020B0604020202020204" pitchFamily="34" charset="0"/>
                </a:rPr>
                <a:t>Ray-grass</a:t>
              </a:r>
            </a:p>
          </p:txBody>
        </p:sp>
        <p:sp>
          <p:nvSpPr>
            <p:cNvPr id="710" name="ZoneTexte 709">
              <a:extLst>
                <a:ext uri="{FF2B5EF4-FFF2-40B4-BE49-F238E27FC236}">
                  <a16:creationId xmlns:a16="http://schemas.microsoft.com/office/drawing/2014/main" xmlns="" id="{D605C3BF-DCBA-45A5-B27D-3477FDD40F9A}"/>
                </a:ext>
              </a:extLst>
            </p:cNvPr>
            <p:cNvSpPr txBox="1"/>
            <p:nvPr/>
          </p:nvSpPr>
          <p:spPr>
            <a:xfrm>
              <a:off x="1438613" y="1338514"/>
              <a:ext cx="780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Mulch</a:t>
              </a:r>
            </a:p>
          </p:txBody>
        </p:sp>
        <p:sp>
          <p:nvSpPr>
            <p:cNvPr id="711" name="ZoneTexte 710">
              <a:extLst>
                <a:ext uri="{FF2B5EF4-FFF2-40B4-BE49-F238E27FC236}">
                  <a16:creationId xmlns:a16="http://schemas.microsoft.com/office/drawing/2014/main" xmlns="" id="{4BD39511-BF48-4CF2-936E-D6E00FE77F82}"/>
                </a:ext>
              </a:extLst>
            </p:cNvPr>
            <p:cNvSpPr txBox="1"/>
            <p:nvPr/>
          </p:nvSpPr>
          <p:spPr>
            <a:xfrm>
              <a:off x="2548654" y="1135207"/>
              <a:ext cx="123142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Export des résidus</a:t>
              </a:r>
            </a:p>
          </p:txBody>
        </p:sp>
        <p:sp>
          <p:nvSpPr>
            <p:cNvPr id="712" name="ZoneTexte 711">
              <a:extLst>
                <a:ext uri="{FF2B5EF4-FFF2-40B4-BE49-F238E27FC236}">
                  <a16:creationId xmlns:a16="http://schemas.microsoft.com/office/drawing/2014/main" xmlns="" id="{7C6F5B3C-A784-43E9-85C3-E2FE0F79575E}"/>
                </a:ext>
              </a:extLst>
            </p:cNvPr>
            <p:cNvSpPr txBox="1"/>
            <p:nvPr/>
          </p:nvSpPr>
          <p:spPr>
            <a:xfrm>
              <a:off x="3740853" y="1135207"/>
              <a:ext cx="148453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Enfouissement des résidus</a:t>
              </a:r>
            </a:p>
          </p:txBody>
        </p:sp>
        <p:sp>
          <p:nvSpPr>
            <p:cNvPr id="713" name="ZoneTexte 712">
              <a:extLst>
                <a:ext uri="{FF2B5EF4-FFF2-40B4-BE49-F238E27FC236}">
                  <a16:creationId xmlns:a16="http://schemas.microsoft.com/office/drawing/2014/main" xmlns="" id="{D605C3BF-DCBA-45A5-B27D-3477FDD40F9A}"/>
                </a:ext>
              </a:extLst>
            </p:cNvPr>
            <p:cNvSpPr txBox="1"/>
            <p:nvPr/>
          </p:nvSpPr>
          <p:spPr>
            <a:xfrm>
              <a:off x="5266906" y="1313441"/>
              <a:ext cx="780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Mulch</a:t>
              </a:r>
            </a:p>
          </p:txBody>
        </p:sp>
        <p:sp>
          <p:nvSpPr>
            <p:cNvPr id="714" name="ZoneTexte 713">
              <a:extLst>
                <a:ext uri="{FF2B5EF4-FFF2-40B4-BE49-F238E27FC236}">
                  <a16:creationId xmlns:a16="http://schemas.microsoft.com/office/drawing/2014/main" xmlns="" id="{4BD39511-BF48-4CF2-936E-D6E00FE77F82}"/>
                </a:ext>
              </a:extLst>
            </p:cNvPr>
            <p:cNvSpPr txBox="1"/>
            <p:nvPr/>
          </p:nvSpPr>
          <p:spPr>
            <a:xfrm>
              <a:off x="6430521" y="1144152"/>
              <a:ext cx="1231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Export des résidus</a:t>
              </a:r>
            </a:p>
          </p:txBody>
        </p:sp>
        <p:sp>
          <p:nvSpPr>
            <p:cNvPr id="715" name="ZoneTexte 714">
              <a:extLst>
                <a:ext uri="{FF2B5EF4-FFF2-40B4-BE49-F238E27FC236}">
                  <a16:creationId xmlns:a16="http://schemas.microsoft.com/office/drawing/2014/main" xmlns="" id="{7C6F5B3C-A784-43E9-85C3-E2FE0F79575E}"/>
                </a:ext>
              </a:extLst>
            </p:cNvPr>
            <p:cNvSpPr txBox="1"/>
            <p:nvPr/>
          </p:nvSpPr>
          <p:spPr>
            <a:xfrm>
              <a:off x="7686089" y="1135207"/>
              <a:ext cx="146777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Enfouissement des résidus</a:t>
              </a:r>
            </a:p>
          </p:txBody>
        </p:sp>
        <p:sp>
          <p:nvSpPr>
            <p:cNvPr id="716" name="ZoneTexte 715">
              <a:extLst>
                <a:ext uri="{FF2B5EF4-FFF2-40B4-BE49-F238E27FC236}">
                  <a16:creationId xmlns:a16="http://schemas.microsoft.com/office/drawing/2014/main" xmlns="" id="{D605C3BF-DCBA-45A5-B27D-3477FDD40F9A}"/>
                </a:ext>
              </a:extLst>
            </p:cNvPr>
            <p:cNvSpPr txBox="1"/>
            <p:nvPr/>
          </p:nvSpPr>
          <p:spPr>
            <a:xfrm>
              <a:off x="9142397" y="1357170"/>
              <a:ext cx="780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Mulch</a:t>
              </a:r>
            </a:p>
          </p:txBody>
        </p:sp>
        <p:sp>
          <p:nvSpPr>
            <p:cNvPr id="717" name="ZoneTexte 716">
              <a:extLst>
                <a:ext uri="{FF2B5EF4-FFF2-40B4-BE49-F238E27FC236}">
                  <a16:creationId xmlns:a16="http://schemas.microsoft.com/office/drawing/2014/main" xmlns="" id="{4BD39511-BF48-4CF2-936E-D6E00FE77F82}"/>
                </a:ext>
              </a:extLst>
            </p:cNvPr>
            <p:cNvSpPr txBox="1"/>
            <p:nvPr/>
          </p:nvSpPr>
          <p:spPr>
            <a:xfrm>
              <a:off x="10189233" y="1162588"/>
              <a:ext cx="1231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Export des résidus</a:t>
              </a:r>
            </a:p>
          </p:txBody>
        </p:sp>
        <p:sp>
          <p:nvSpPr>
            <p:cNvPr id="718" name="ZoneTexte 717">
              <a:extLst>
                <a:ext uri="{FF2B5EF4-FFF2-40B4-BE49-F238E27FC236}">
                  <a16:creationId xmlns:a16="http://schemas.microsoft.com/office/drawing/2014/main" xmlns="" id="{7C6F5B3C-A784-43E9-85C3-E2FE0F79575E}"/>
                </a:ext>
              </a:extLst>
            </p:cNvPr>
            <p:cNvSpPr txBox="1"/>
            <p:nvPr/>
          </p:nvSpPr>
          <p:spPr>
            <a:xfrm>
              <a:off x="11413141" y="1153644"/>
              <a:ext cx="16195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cs typeface="Arial" panose="020B0604020202020204" pitchFamily="34" charset="0"/>
                </a:rPr>
                <a:t>Enfouissement des résidus</a:t>
              </a:r>
            </a:p>
          </p:txBody>
        </p:sp>
        <p:sp>
          <p:nvSpPr>
            <p:cNvPr id="719" name="ZoneTexte 718">
              <a:extLst>
                <a:ext uri="{FF2B5EF4-FFF2-40B4-BE49-F238E27FC236}">
                  <a16:creationId xmlns:a16="http://schemas.microsoft.com/office/drawing/2014/main" xmlns="" id="{089CDCA8-814C-4855-972B-2140CF56C8A0}"/>
                </a:ext>
              </a:extLst>
            </p:cNvPr>
            <p:cNvSpPr txBox="1"/>
            <p:nvPr/>
          </p:nvSpPr>
          <p:spPr>
            <a:xfrm rot="16200000">
              <a:off x="700584" y="2138793"/>
              <a:ext cx="976503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cs typeface="Arial" panose="020B0604020202020204" pitchFamily="34" charset="0"/>
                </a:rPr>
                <a:t>Cambisol</a:t>
              </a:r>
            </a:p>
          </p:txBody>
        </p:sp>
        <p:sp>
          <p:nvSpPr>
            <p:cNvPr id="720" name="ZoneTexte 719">
              <a:extLst>
                <a:ext uri="{FF2B5EF4-FFF2-40B4-BE49-F238E27FC236}">
                  <a16:creationId xmlns:a16="http://schemas.microsoft.com/office/drawing/2014/main" xmlns="" id="{C010E090-990C-476D-AB27-8BB434791865}"/>
                </a:ext>
              </a:extLst>
            </p:cNvPr>
            <p:cNvSpPr txBox="1"/>
            <p:nvPr/>
          </p:nvSpPr>
          <p:spPr>
            <a:xfrm rot="16200000">
              <a:off x="757373" y="4395501"/>
              <a:ext cx="836290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cs typeface="Arial" panose="020B0604020202020204" pitchFamily="34" charset="0"/>
                </a:rPr>
                <a:t>Luvisol</a:t>
              </a:r>
            </a:p>
          </p:txBody>
        </p:sp>
        <p:sp>
          <p:nvSpPr>
            <p:cNvPr id="721" name="ZoneTexte 720">
              <a:extLst>
                <a:ext uri="{FF2B5EF4-FFF2-40B4-BE49-F238E27FC236}">
                  <a16:creationId xmlns:a16="http://schemas.microsoft.com/office/drawing/2014/main" xmlns="" id="{71B33038-884A-4621-85DB-BBC515C022AD}"/>
                </a:ext>
              </a:extLst>
            </p:cNvPr>
            <p:cNvSpPr txBox="1"/>
            <p:nvPr/>
          </p:nvSpPr>
          <p:spPr>
            <a:xfrm rot="16200000">
              <a:off x="805322" y="3278088"/>
              <a:ext cx="805468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cs typeface="Arial" panose="020B0604020202020204" pitchFamily="34" charset="0"/>
                </a:rPr>
                <a:t>Fluvisol</a:t>
              </a: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0583" y="-20906"/>
            <a:ext cx="8332804" cy="888251"/>
          </a:xfrm>
        </p:spPr>
        <p:txBody>
          <a:bodyPr>
            <a:normAutofit fontScale="90000"/>
          </a:bodyPr>
          <a:lstStyle/>
          <a:p>
            <a:r>
              <a:rPr lang="fr-FR" b="0" dirty="0">
                <a:latin typeface="+mn-lt"/>
              </a:rPr>
              <a:t>Effet des modes de gestion des couverts intermédiaires</a:t>
            </a:r>
          </a:p>
        </p:txBody>
      </p:sp>
      <p:grpSp>
        <p:nvGrpSpPr>
          <p:cNvPr id="1429" name="Groupe 1428">
            <a:extLst>
              <a:ext uri="{FF2B5EF4-FFF2-40B4-BE49-F238E27FC236}">
                <a16:creationId xmlns:a16="http://schemas.microsoft.com/office/drawing/2014/main" xmlns="" id="{B93FD556-C2DE-4067-A700-53D68F832689}"/>
              </a:ext>
            </a:extLst>
          </p:cNvPr>
          <p:cNvGrpSpPr/>
          <p:nvPr/>
        </p:nvGrpSpPr>
        <p:grpSpPr>
          <a:xfrm>
            <a:off x="1666147" y="4945472"/>
            <a:ext cx="2015797" cy="1349706"/>
            <a:chOff x="8384290" y="1197698"/>
            <a:chExt cx="2015797" cy="1349706"/>
          </a:xfrm>
        </p:grpSpPr>
        <p:sp>
          <p:nvSpPr>
            <p:cNvPr id="1430" name="ZoneTexte 1429">
              <a:extLst>
                <a:ext uri="{FF2B5EF4-FFF2-40B4-BE49-F238E27FC236}">
                  <a16:creationId xmlns:a16="http://schemas.microsoft.com/office/drawing/2014/main" xmlns="" id="{B2CF4778-EC8C-4A23-BDC7-0299A7FFE71E}"/>
                </a:ext>
              </a:extLst>
            </p:cNvPr>
            <p:cNvSpPr txBox="1"/>
            <p:nvPr/>
          </p:nvSpPr>
          <p:spPr>
            <a:xfrm>
              <a:off x="8387228" y="1197698"/>
              <a:ext cx="2012859" cy="101566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cs typeface="Times New Roman" panose="02020603050405020304" pitchFamily="18" charset="0"/>
                </a:rPr>
                <a:t>Groupe 1 </a:t>
              </a:r>
              <a:r>
                <a:rPr lang="fr-FR" sz="1200" dirty="0">
                  <a:cs typeface="Times New Roman" panose="02020603050405020304" pitchFamily="18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Production agricole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Eau verte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Fourniture N aux plantes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Eau bleue</a:t>
              </a:r>
            </a:p>
          </p:txBody>
        </p:sp>
        <p:sp>
          <p:nvSpPr>
            <p:cNvPr id="1431" name="Ellipse 1430">
              <a:extLst>
                <a:ext uri="{FF2B5EF4-FFF2-40B4-BE49-F238E27FC236}">
                  <a16:creationId xmlns:a16="http://schemas.microsoft.com/office/drawing/2014/main" xmlns="" id="{854C4138-70BE-4E36-9238-5F060DBE78DD}"/>
                </a:ext>
              </a:extLst>
            </p:cNvPr>
            <p:cNvSpPr/>
            <p:nvPr/>
          </p:nvSpPr>
          <p:spPr>
            <a:xfrm>
              <a:off x="8384290" y="2217667"/>
              <a:ext cx="1054073" cy="3297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2" name="ZoneTexte 1431">
              <a:extLst>
                <a:ext uri="{FF2B5EF4-FFF2-40B4-BE49-F238E27FC236}">
                  <a16:creationId xmlns:a16="http://schemas.microsoft.com/office/drawing/2014/main" xmlns="" id="{2ADE5053-AB94-4A8E-8A7F-AF6774436ABC}"/>
                </a:ext>
              </a:extLst>
            </p:cNvPr>
            <p:cNvSpPr txBox="1"/>
            <p:nvPr/>
          </p:nvSpPr>
          <p:spPr>
            <a:xfrm>
              <a:off x="8482852" y="2207398"/>
              <a:ext cx="878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Synergies</a:t>
              </a:r>
            </a:p>
          </p:txBody>
        </p:sp>
      </p:grpSp>
      <p:grpSp>
        <p:nvGrpSpPr>
          <p:cNvPr id="1433" name="Groupe 1432">
            <a:extLst>
              <a:ext uri="{FF2B5EF4-FFF2-40B4-BE49-F238E27FC236}">
                <a16:creationId xmlns:a16="http://schemas.microsoft.com/office/drawing/2014/main" xmlns="" id="{FA11B071-7D99-478F-84A8-060CB9819B44}"/>
              </a:ext>
            </a:extLst>
          </p:cNvPr>
          <p:cNvGrpSpPr/>
          <p:nvPr/>
        </p:nvGrpSpPr>
        <p:grpSpPr>
          <a:xfrm>
            <a:off x="3855946" y="4955423"/>
            <a:ext cx="1810725" cy="955815"/>
            <a:chOff x="5614472" y="534101"/>
            <a:chExt cx="1810725" cy="955815"/>
          </a:xfrm>
        </p:grpSpPr>
        <p:sp>
          <p:nvSpPr>
            <p:cNvPr id="1434" name="ZoneTexte 1433">
              <a:extLst>
                <a:ext uri="{FF2B5EF4-FFF2-40B4-BE49-F238E27FC236}">
                  <a16:creationId xmlns:a16="http://schemas.microsoft.com/office/drawing/2014/main" xmlns="" id="{6292D8BF-FF74-47A6-A5E5-3C72FE485D4E}"/>
                </a:ext>
              </a:extLst>
            </p:cNvPr>
            <p:cNvSpPr txBox="1"/>
            <p:nvPr/>
          </p:nvSpPr>
          <p:spPr>
            <a:xfrm>
              <a:off x="5614472" y="534101"/>
              <a:ext cx="1652647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cs typeface="Times New Roman" panose="02020603050405020304" pitchFamily="18" charset="0"/>
                </a:rPr>
                <a:t>Groupe 2 </a:t>
              </a:r>
              <a:r>
                <a:rPr lang="fr-FR" sz="1200" dirty="0">
                  <a:cs typeface="Times New Roman" panose="02020603050405020304" pitchFamily="18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Régulation climat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200" dirty="0">
                  <a:cs typeface="Times New Roman" panose="02020603050405020304" pitchFamily="18" charset="0"/>
                </a:rPr>
                <a:t>Qualité de l’eau</a:t>
              </a:r>
            </a:p>
          </p:txBody>
        </p:sp>
        <p:sp>
          <p:nvSpPr>
            <p:cNvPr id="1435" name="Ellipse 1434">
              <a:extLst>
                <a:ext uri="{FF2B5EF4-FFF2-40B4-BE49-F238E27FC236}">
                  <a16:creationId xmlns:a16="http://schemas.microsoft.com/office/drawing/2014/main" xmlns="" id="{0D630C35-D40F-4017-96C1-66D49FA715F2}"/>
                </a:ext>
              </a:extLst>
            </p:cNvPr>
            <p:cNvSpPr/>
            <p:nvPr/>
          </p:nvSpPr>
          <p:spPr>
            <a:xfrm>
              <a:off x="6371124" y="1160179"/>
              <a:ext cx="1054073" cy="3297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6" name="ZoneTexte 1435">
              <a:extLst>
                <a:ext uri="{FF2B5EF4-FFF2-40B4-BE49-F238E27FC236}">
                  <a16:creationId xmlns:a16="http://schemas.microsoft.com/office/drawing/2014/main" xmlns="" id="{420F9A58-8C0E-4899-85BB-DCD3FE93C005}"/>
                </a:ext>
              </a:extLst>
            </p:cNvPr>
            <p:cNvSpPr txBox="1"/>
            <p:nvPr/>
          </p:nvSpPr>
          <p:spPr>
            <a:xfrm>
              <a:off x="6478444" y="1161886"/>
              <a:ext cx="8785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Synergies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43859" y="5601754"/>
            <a:ext cx="1796208" cy="826065"/>
            <a:chOff x="1719859" y="5601753"/>
            <a:chExt cx="1796208" cy="826065"/>
          </a:xfrm>
        </p:grpSpPr>
        <p:grpSp>
          <p:nvGrpSpPr>
            <p:cNvPr id="1439" name="Groupe 1438">
              <a:extLst>
                <a:ext uri="{FF2B5EF4-FFF2-40B4-BE49-F238E27FC236}">
                  <a16:creationId xmlns:a16="http://schemas.microsoft.com/office/drawing/2014/main" xmlns="" id="{298C9124-F8A8-4D97-9EB3-F6E1AFB3C8DD}"/>
                </a:ext>
              </a:extLst>
            </p:cNvPr>
            <p:cNvGrpSpPr/>
            <p:nvPr/>
          </p:nvGrpSpPr>
          <p:grpSpPr>
            <a:xfrm>
              <a:off x="2117648" y="6098081"/>
              <a:ext cx="1398419" cy="329737"/>
              <a:chOff x="6854482" y="4613729"/>
              <a:chExt cx="1398419" cy="329737"/>
            </a:xfrm>
          </p:grpSpPr>
          <p:sp>
            <p:nvSpPr>
              <p:cNvPr id="1440" name="Ellipse 1439">
                <a:extLst>
                  <a:ext uri="{FF2B5EF4-FFF2-40B4-BE49-F238E27FC236}">
                    <a16:creationId xmlns:a16="http://schemas.microsoft.com/office/drawing/2014/main" xmlns="" id="{CB73539B-6138-4914-8AC1-BD7D42C2F93C}"/>
                  </a:ext>
                </a:extLst>
              </p:cNvPr>
              <p:cNvSpPr/>
              <p:nvPr/>
            </p:nvSpPr>
            <p:spPr>
              <a:xfrm>
                <a:off x="6854482" y="4613729"/>
                <a:ext cx="1398419" cy="3297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1" name="ZoneTexte 1440">
                <a:extLst>
                  <a:ext uri="{FF2B5EF4-FFF2-40B4-BE49-F238E27FC236}">
                    <a16:creationId xmlns:a16="http://schemas.microsoft.com/office/drawing/2014/main" xmlns="" id="{EEEDB712-1AE0-4173-A423-2730976FB6BB}"/>
                  </a:ext>
                </a:extLst>
              </p:cNvPr>
              <p:cNvSpPr txBox="1"/>
              <p:nvPr/>
            </p:nvSpPr>
            <p:spPr>
              <a:xfrm>
                <a:off x="7001811" y="4613729"/>
                <a:ext cx="119295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Antagonismes</a:t>
                </a:r>
              </a:p>
            </p:txBody>
          </p:sp>
        </p:grpSp>
        <p:cxnSp>
          <p:nvCxnSpPr>
            <p:cNvPr id="6" name="Connecteur droit avec flèche 5"/>
            <p:cNvCxnSpPr/>
            <p:nvPr/>
          </p:nvCxnSpPr>
          <p:spPr>
            <a:xfrm flipV="1">
              <a:off x="2686595" y="5601753"/>
              <a:ext cx="8555" cy="49632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Connecteur droit avec flèche 1476"/>
            <p:cNvCxnSpPr/>
            <p:nvPr/>
          </p:nvCxnSpPr>
          <p:spPr>
            <a:xfrm flipH="1" flipV="1">
              <a:off x="1719859" y="5981226"/>
              <a:ext cx="4342" cy="2707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1719859" y="6251969"/>
              <a:ext cx="37554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8" name="Rectangle 1477">
            <a:extLst>
              <a:ext uri="{FF2B5EF4-FFF2-40B4-BE49-F238E27FC236}">
                <a16:creationId xmlns:a16="http://schemas.microsoft.com/office/drawing/2014/main" xmlns="" id="{C103A26F-8E2D-4878-9265-50D9F5EBA619}"/>
              </a:ext>
            </a:extLst>
          </p:cNvPr>
          <p:cNvSpPr/>
          <p:nvPr/>
        </p:nvSpPr>
        <p:spPr>
          <a:xfrm>
            <a:off x="5822629" y="5001589"/>
            <a:ext cx="325624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fr-FR" sz="1200" b="1" dirty="0">
                <a:cs typeface="Times New Roman" panose="02020603050405020304" pitchFamily="18" charset="0"/>
              </a:rPr>
              <a:t>Mélange d’espèces</a:t>
            </a:r>
          </a:p>
          <a:p>
            <a:pPr marL="171450" indent="-1714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200" b="1" dirty="0">
                <a:cs typeface="Times New Roman" panose="02020603050405020304" pitchFamily="18" charset="0"/>
              </a:rPr>
              <a:t>entretient les synergies</a:t>
            </a:r>
            <a:r>
              <a:rPr lang="fr-FR" sz="1200" dirty="0">
                <a:cs typeface="Times New Roman" panose="02020603050405020304" pitchFamily="18" charset="0"/>
              </a:rPr>
              <a:t>, au fil du temps, entre les SE du Groupe 1</a:t>
            </a:r>
          </a:p>
          <a:p>
            <a:pPr marL="171450" indent="-1714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200" dirty="0">
                <a:cs typeface="Times New Roman" panose="02020603050405020304" pitchFamily="18" charset="0"/>
              </a:rPr>
              <a:t>favorise les synergies entre flux d’eau verte et flux d’eau bleue (ce n’est pas le cas pour les autres CI)</a:t>
            </a:r>
          </a:p>
        </p:txBody>
      </p:sp>
      <p:sp>
        <p:nvSpPr>
          <p:cNvPr id="1479" name="Rectangle 1478">
            <a:extLst>
              <a:ext uri="{FF2B5EF4-FFF2-40B4-BE49-F238E27FC236}">
                <a16:creationId xmlns:a16="http://schemas.microsoft.com/office/drawing/2014/main" xmlns="" id="{C103A26F-8E2D-4878-9265-50D9F5EBA619}"/>
              </a:ext>
            </a:extLst>
          </p:cNvPr>
          <p:cNvSpPr/>
          <p:nvPr/>
        </p:nvSpPr>
        <p:spPr>
          <a:xfrm>
            <a:off x="9302944" y="5012686"/>
            <a:ext cx="267424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marL="171450" indent="-1714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200" dirty="0">
                <a:solidFill>
                  <a:srgbClr val="00A3A6"/>
                </a:solidFill>
                <a:cs typeface="Times New Roman" panose="02020603050405020304" pitchFamily="18" charset="0"/>
              </a:rPr>
              <a:t>Résultats à confronter avec </a:t>
            </a:r>
            <a:r>
              <a:rPr lang="fr-FR" sz="1200" b="1" dirty="0">
                <a:solidFill>
                  <a:srgbClr val="00A3A6"/>
                </a:solidFill>
                <a:cs typeface="Times New Roman" panose="02020603050405020304" pitchFamily="18" charset="0"/>
              </a:rPr>
              <a:t>des données de terrain</a:t>
            </a:r>
          </a:p>
          <a:p>
            <a:pPr marL="171450" indent="-171450">
              <a:buClr>
                <a:srgbClr val="00A3A6"/>
              </a:buClr>
              <a:buFont typeface="Arial Narrow" panose="020B0606020202030204" pitchFamily="34" charset="0"/>
              <a:buChar char="►"/>
            </a:pPr>
            <a:endParaRPr lang="fr-FR" sz="1200" b="1" dirty="0">
              <a:solidFill>
                <a:srgbClr val="00A3A6"/>
              </a:solidFill>
              <a:cs typeface="Times New Roman" panose="02020603050405020304" pitchFamily="18" charset="0"/>
            </a:endParaRPr>
          </a:p>
          <a:p>
            <a:pPr marL="171450" indent="-1714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200" dirty="0">
                <a:solidFill>
                  <a:srgbClr val="00A3A6"/>
                </a:solidFill>
                <a:cs typeface="Times New Roman" panose="02020603050405020304" pitchFamily="18" charset="0"/>
              </a:rPr>
              <a:t>Possibilité de réaliser les simulations en </a:t>
            </a:r>
            <a:r>
              <a:rPr lang="fr-FR" sz="1200" b="1" dirty="0">
                <a:solidFill>
                  <a:srgbClr val="00A3A6"/>
                </a:solidFill>
                <a:cs typeface="Times New Roman" panose="02020603050405020304" pitchFamily="18" charset="0"/>
              </a:rPr>
              <a:t>climat futur</a:t>
            </a:r>
          </a:p>
        </p:txBody>
      </p:sp>
    </p:spTree>
    <p:extLst>
      <p:ext uri="{BB962C8B-B14F-4D97-AF65-F5344CB8AC3E}">
        <p14:creationId xmlns:p14="http://schemas.microsoft.com/office/powerpoint/2010/main" xmlns="" val="2319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8" grpId="0" animBg="1"/>
      <p:bldP spid="14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 conclure…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56DDC33-2354-4D22-98C7-F34728EA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429000"/>
            <a:ext cx="9144000" cy="654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33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BA4F96-84F3-4614-9D79-DF3B10B2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conclure…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E53E1EE-62F7-4346-890C-43E1A64EC308}"/>
              </a:ext>
            </a:extLst>
          </p:cNvPr>
          <p:cNvSpPr txBox="1"/>
          <p:nvPr/>
        </p:nvSpPr>
        <p:spPr>
          <a:xfrm>
            <a:off x="292422" y="1412850"/>
            <a:ext cx="2907978" cy="34163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Etude </a:t>
            </a:r>
            <a:r>
              <a:rPr lang="fr-FR" b="1" dirty="0" err="1"/>
              <a:t>IndiQuaSols</a:t>
            </a:r>
            <a:r>
              <a:rPr lang="fr-FR" b="1" dirty="0"/>
              <a:t> </a:t>
            </a:r>
            <a:r>
              <a:rPr lang="fr-FR" dirty="0"/>
              <a:t>(INRAE, DEPE)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Vers un référentiel d’indicateurs de qualités des sols pour l’évaluation</a:t>
            </a:r>
            <a:br>
              <a:rPr lang="fr-FR" b="1" dirty="0"/>
            </a:br>
            <a:r>
              <a:rPr lang="fr-FR" b="1" dirty="0"/>
              <a:t>et la mise en œuvre opérationnelle des politiques publiques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 1</a:t>
            </a:r>
            <a:r>
              <a:rPr lang="fr-FR" baseline="30000" dirty="0"/>
              <a:t>er</a:t>
            </a:r>
            <a:r>
              <a:rPr lang="fr-FR" dirty="0"/>
              <a:t> trimestre 2024</a:t>
            </a:r>
          </a:p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4897A7C-C2D6-4DEB-9274-34AFDB1AF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6670" y="123688"/>
            <a:ext cx="4121796" cy="20604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17E1974-7134-4131-8626-D8DE996EB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872" t="43100" r="32674" b="10234"/>
          <a:stretch/>
        </p:blipFill>
        <p:spPr>
          <a:xfrm>
            <a:off x="3489186" y="2158409"/>
            <a:ext cx="8107237" cy="413606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EEA5CA76-AD4C-4D1C-A7E1-50F195192BC4}"/>
              </a:ext>
            </a:extLst>
          </p:cNvPr>
          <p:cNvGrpSpPr/>
          <p:nvPr/>
        </p:nvGrpSpPr>
        <p:grpSpPr>
          <a:xfrm>
            <a:off x="3912721" y="2527312"/>
            <a:ext cx="7487896" cy="3490163"/>
            <a:chOff x="3912721" y="2527312"/>
            <a:chExt cx="7487896" cy="3490163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04E20DC6-867C-4C0A-A1EB-C2A441827FBE}"/>
                </a:ext>
              </a:extLst>
            </p:cNvPr>
            <p:cNvSpPr txBox="1"/>
            <p:nvPr/>
          </p:nvSpPr>
          <p:spPr>
            <a:xfrm>
              <a:off x="3923414" y="2527312"/>
              <a:ext cx="7336465" cy="92333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r>
                <a:rPr lang="fr-FR" dirty="0"/>
                <a:t>1. Les sols sont essentiels à la vie. Ils fournissent 95 % de notre nourriture, contribuent à une eau propre, un air sain, et limitent le changement climatique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2C1401FB-4D91-40D8-BF8E-B6C70CD7AEB4}"/>
                </a:ext>
              </a:extLst>
            </p:cNvPr>
            <p:cNvSpPr txBox="1"/>
            <p:nvPr/>
          </p:nvSpPr>
          <p:spPr>
            <a:xfrm>
              <a:off x="3912723" y="5015973"/>
              <a:ext cx="7487894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4. Nous soutenons les actions de la Mission Soil.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5C73C066-9DBA-4851-8151-DACF82E7FC4A}"/>
                </a:ext>
              </a:extLst>
            </p:cNvPr>
            <p:cNvSpPr txBox="1"/>
            <p:nvPr/>
          </p:nvSpPr>
          <p:spPr>
            <a:xfrm>
              <a:off x="3912721" y="5648143"/>
              <a:ext cx="7283363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5. Nous nous engageons à contribuer à la protection de la santé des sols.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3B98A4B2-67EF-43DC-90AD-8B0DF5BD2BC5}"/>
                </a:ext>
              </a:extLst>
            </p:cNvPr>
            <p:cNvSpPr txBox="1"/>
            <p:nvPr/>
          </p:nvSpPr>
          <p:spPr>
            <a:xfrm>
              <a:off x="3912723" y="4120021"/>
              <a:ext cx="7453484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3. La protection des sols doit être au cœur de toutes les activités humaines, au niveau local comme au niveau global.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C56C0807-7A6D-4411-B5A6-1E6D79E7F98F}"/>
                </a:ext>
              </a:extLst>
            </p:cNvPr>
            <p:cNvSpPr txBox="1"/>
            <p:nvPr/>
          </p:nvSpPr>
          <p:spPr>
            <a:xfrm>
              <a:off x="3923414" y="3486213"/>
              <a:ext cx="7336465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2. 60 % des sols sont dégradés. Nous devons les protéger pour les générations futures. 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FE81A60-E219-4AD4-AAE7-ABF1CED817E0}"/>
              </a:ext>
            </a:extLst>
          </p:cNvPr>
          <p:cNvSpPr txBox="1"/>
          <p:nvPr/>
        </p:nvSpPr>
        <p:spPr>
          <a:xfrm>
            <a:off x="3923414" y="3369833"/>
            <a:ext cx="685800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hlinkClick r:id="rId4"/>
              </a:rPr>
              <a:t>https://ec.europa.eu/eusurvey/runner/mission-soil-manifesto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30983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C7EC58-C520-4799-B9C6-594FADDB2A09}"/>
              </a:ext>
            </a:extLst>
          </p:cNvPr>
          <p:cNvSpPr/>
          <p:nvPr/>
        </p:nvSpPr>
        <p:spPr>
          <a:xfrm>
            <a:off x="1659391" y="1517538"/>
            <a:ext cx="5081117" cy="4430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3" name="Groupe 4096">
            <a:extLst>
              <a:ext uri="{FF2B5EF4-FFF2-40B4-BE49-F238E27FC236}">
                <a16:creationId xmlns:a16="http://schemas.microsoft.com/office/drawing/2014/main" xmlns="" id="{BFB18201-593C-4A16-9CB0-B915DCC3EBC0}"/>
              </a:ext>
            </a:extLst>
          </p:cNvPr>
          <p:cNvGrpSpPr>
            <a:grpSpLocks/>
          </p:cNvGrpSpPr>
          <p:nvPr/>
        </p:nvGrpSpPr>
        <p:grpSpPr bwMode="auto">
          <a:xfrm>
            <a:off x="1789781" y="3918358"/>
            <a:ext cx="1072109" cy="1148905"/>
            <a:chOff x="1271464" y="620688"/>
            <a:chExt cx="1956049" cy="233095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DE12B704-F93F-45E9-8BCF-87D27172A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464" y="620688"/>
              <a:ext cx="1956049" cy="23309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6" name="Groupe 4095">
              <a:extLst>
                <a:ext uri="{FF2B5EF4-FFF2-40B4-BE49-F238E27FC236}">
                  <a16:creationId xmlns:a16="http://schemas.microsoft.com/office/drawing/2014/main" xmlns="" id="{D90E89B7-185E-483B-B581-D1896CEAD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464" y="620688"/>
              <a:ext cx="1956049" cy="1898398"/>
              <a:chOff x="1271464" y="620688"/>
              <a:chExt cx="1956049" cy="1898398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xmlns="" id="{49EA4C57-4F2C-465C-8AB7-899A2C76EC29}"/>
                  </a:ext>
                </a:extLst>
              </p:cNvPr>
              <p:cNvCxnSpPr/>
              <p:nvPr/>
            </p:nvCxnSpPr>
            <p:spPr>
              <a:xfrm>
                <a:off x="1673152" y="620688"/>
                <a:ext cx="0" cy="1886663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xmlns="" id="{9BB7AF7D-5F79-4F1D-9ADE-7B8A88AD65DA}"/>
                  </a:ext>
                </a:extLst>
              </p:cNvPr>
              <p:cNvCxnSpPr/>
              <p:nvPr/>
            </p:nvCxnSpPr>
            <p:spPr>
              <a:xfrm>
                <a:off x="1271464" y="980883"/>
                <a:ext cx="1956049" cy="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xmlns="" id="{CD6EFEAF-38B4-4680-8D47-D6E049DE04E5}"/>
                  </a:ext>
                </a:extLst>
              </p:cNvPr>
              <p:cNvCxnSpPr/>
              <p:nvPr/>
            </p:nvCxnSpPr>
            <p:spPr>
              <a:xfrm>
                <a:off x="1271464" y="1364880"/>
                <a:ext cx="1956049" cy="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xmlns="" id="{BEA152C4-42F7-486D-9CAE-C02E6EB81BEA}"/>
                  </a:ext>
                </a:extLst>
              </p:cNvPr>
              <p:cNvCxnSpPr/>
              <p:nvPr/>
            </p:nvCxnSpPr>
            <p:spPr>
              <a:xfrm>
                <a:off x="1271464" y="1748878"/>
                <a:ext cx="1956049" cy="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xmlns="" id="{03BF3C5C-D437-4433-809F-C7AF3B64C803}"/>
                  </a:ext>
                </a:extLst>
              </p:cNvPr>
              <p:cNvCxnSpPr/>
              <p:nvPr/>
            </p:nvCxnSpPr>
            <p:spPr>
              <a:xfrm>
                <a:off x="1271464" y="2134462"/>
                <a:ext cx="1956049" cy="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xmlns="" id="{B5B82D4F-34B1-42D4-AE27-5B15130C718D}"/>
                  </a:ext>
                </a:extLst>
              </p:cNvPr>
              <p:cNvCxnSpPr/>
              <p:nvPr/>
            </p:nvCxnSpPr>
            <p:spPr>
              <a:xfrm>
                <a:off x="1271464" y="2518459"/>
                <a:ext cx="1956049" cy="0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xmlns="" id="{B3EEF83F-0A99-47B1-885F-712D6D6E04EA}"/>
                  </a:ext>
                </a:extLst>
              </p:cNvPr>
              <p:cNvCxnSpPr/>
              <p:nvPr/>
            </p:nvCxnSpPr>
            <p:spPr>
              <a:xfrm>
                <a:off x="2081192" y="620688"/>
                <a:ext cx="0" cy="1886663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xmlns="" id="{CC3478FB-50C9-4C5B-8DE7-721F230E3CA0}"/>
                  </a:ext>
                </a:extLst>
              </p:cNvPr>
              <p:cNvCxnSpPr/>
              <p:nvPr/>
            </p:nvCxnSpPr>
            <p:spPr>
              <a:xfrm>
                <a:off x="2489231" y="620688"/>
                <a:ext cx="0" cy="1886663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xmlns="" id="{BB5F7067-DD0A-4B71-A695-D19E6A3349FE}"/>
                  </a:ext>
                </a:extLst>
              </p:cNvPr>
              <p:cNvCxnSpPr/>
              <p:nvPr/>
            </p:nvCxnSpPr>
            <p:spPr>
              <a:xfrm>
                <a:off x="2897271" y="631795"/>
                <a:ext cx="0" cy="1886664"/>
              </a:xfrm>
              <a:prstGeom prst="line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ZoneTexte 89">
            <a:extLst>
              <a:ext uri="{FF2B5EF4-FFF2-40B4-BE49-F238E27FC236}">
                <a16:creationId xmlns:a16="http://schemas.microsoft.com/office/drawing/2014/main" xmlns="" id="{A1F84912-6438-4827-AF4B-C75D228D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328" y="1502179"/>
            <a:ext cx="17584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750" b="1" i="1" dirty="0">
                <a:latin typeface="Arial" panose="020B0604020202020204" pitchFamily="34" charset="0"/>
                <a:cs typeface="Arial" panose="020B0604020202020204" pitchFamily="34" charset="0"/>
              </a:rPr>
              <a:t>TYPES DE SOL</a:t>
            </a:r>
          </a:p>
          <a:p>
            <a:pPr algn="ctr"/>
            <a:r>
              <a:rPr lang="fr-FR" altLang="fr-FR" sz="750" b="1" i="1" dirty="0">
                <a:latin typeface="Arial" panose="020B0604020202020204" pitchFamily="34" charset="0"/>
                <a:cs typeface="Arial" panose="020B0604020202020204" pitchFamily="34" charset="0"/>
              </a:rPr>
              <a:t>Echelle 1:1 000 000 </a:t>
            </a:r>
          </a:p>
          <a:p>
            <a:pPr algn="ctr"/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BDGSF – INRA US </a:t>
            </a:r>
            <a:r>
              <a:rPr lang="fr-FR" altLang="fr-FR" sz="75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Infosol</a:t>
            </a:r>
            <a:endParaRPr lang="fr-FR" altLang="fr-FR" sz="75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3 489 mailles</a:t>
            </a:r>
            <a:endParaRPr lang="en-US" altLang="fr-FR" sz="75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90">
            <a:extLst>
              <a:ext uri="{FF2B5EF4-FFF2-40B4-BE49-F238E27FC236}">
                <a16:creationId xmlns:a16="http://schemas.microsoft.com/office/drawing/2014/main" xmlns="" id="{8AB70231-34DB-4B3F-9EC9-5A108F7DF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022" y="5062508"/>
            <a:ext cx="17222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750" b="1" i="1" dirty="0">
                <a:latin typeface="Arial" panose="020B0604020202020204" pitchFamily="34" charset="0"/>
                <a:cs typeface="Arial" panose="020B0604020202020204" pitchFamily="34" charset="0"/>
              </a:rPr>
              <a:t>PARAMETRES CLIMATIQUES</a:t>
            </a:r>
          </a:p>
          <a:p>
            <a:pPr algn="ctr"/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 SAFRAN (8 km x 8 km)</a:t>
            </a:r>
          </a:p>
          <a:p>
            <a:pPr algn="ctr"/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8 987 mailles</a:t>
            </a:r>
          </a:p>
          <a:p>
            <a:pPr algn="ctr"/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Météo France</a:t>
            </a:r>
            <a:endParaRPr lang="en-US" altLang="fr-FR" sz="75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EBEE07D-9510-49F2-B9A3-D62075923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408" t="3936" b="9958"/>
          <a:stretch/>
        </p:blipFill>
        <p:spPr>
          <a:xfrm>
            <a:off x="1768382" y="2036986"/>
            <a:ext cx="1072109" cy="9921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81D9C5EF-0F42-4299-BAB4-5B455A96E0A4}"/>
              </a:ext>
            </a:extLst>
          </p:cNvPr>
          <p:cNvCxnSpPr>
            <a:cxnSpLocks/>
          </p:cNvCxnSpPr>
          <p:nvPr/>
        </p:nvCxnSpPr>
        <p:spPr>
          <a:xfrm flipV="1">
            <a:off x="3787745" y="3631509"/>
            <a:ext cx="0" cy="110707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94" descr="carte_Olivier.bmp">
            <a:extLst>
              <a:ext uri="{FF2B5EF4-FFF2-40B4-BE49-F238E27FC236}">
                <a16:creationId xmlns:a16="http://schemas.microsoft.com/office/drawing/2014/main" xmlns="" id="{C42AE93E-6C87-4098-B0B3-1E5EC732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272" y="4020803"/>
            <a:ext cx="1199877" cy="1147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ZoneTexte 95">
            <a:extLst>
              <a:ext uri="{FF2B5EF4-FFF2-40B4-BE49-F238E27FC236}">
                <a16:creationId xmlns:a16="http://schemas.microsoft.com/office/drawing/2014/main" xmlns="" id="{CC88E2B2-A261-44F0-B2D3-A577378B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985" y="5168040"/>
            <a:ext cx="20624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750" b="1" i="1" dirty="0">
                <a:latin typeface="Arial" panose="020B0604020202020204" pitchFamily="34" charset="0"/>
                <a:cs typeface="Arial" panose="020B0604020202020204" pitchFamily="34" charset="0"/>
              </a:rPr>
              <a:t>SEQUENCES DE CULTURES</a:t>
            </a:r>
          </a:p>
          <a:p>
            <a:pPr algn="ctr"/>
            <a:r>
              <a:rPr lang="fr-FR" altLang="fr-FR" sz="75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Ilots du RPG 2012</a:t>
            </a:r>
            <a:endParaRPr lang="en-US" altLang="fr-FR" sz="75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118">
            <a:extLst>
              <a:ext uri="{FF2B5EF4-FFF2-40B4-BE49-F238E27FC236}">
                <a16:creationId xmlns:a16="http://schemas.microsoft.com/office/drawing/2014/main" xmlns="" id="{0AADC7DD-0771-4DA3-A75C-977E8CCD3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380" y="1551682"/>
            <a:ext cx="18459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750" b="1" i="1" dirty="0">
                <a:latin typeface="Arial" panose="020B0604020202020204" pitchFamily="34" charset="0"/>
                <a:cs typeface="Arial" panose="020B0604020202020204" pitchFamily="34" charset="0"/>
              </a:rPr>
              <a:t>PRATIQUES AGRICOLES</a:t>
            </a:r>
          </a:p>
          <a:p>
            <a:pPr algn="ctr"/>
            <a:r>
              <a:rPr lang="en-US" altLang="fr-FR" sz="75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Statistiques</a:t>
            </a:r>
            <a:r>
              <a:rPr lang="en-US" altLang="fr-FR" sz="75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AGRESTE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xmlns="" id="{D16373CA-81A2-465C-A4EA-FF538DA10127}"/>
              </a:ext>
            </a:extLst>
          </p:cNvPr>
          <p:cNvCxnSpPr>
            <a:cxnSpLocks/>
          </p:cNvCxnSpPr>
          <p:nvPr/>
        </p:nvCxnSpPr>
        <p:spPr>
          <a:xfrm flipV="1">
            <a:off x="5850188" y="2072968"/>
            <a:ext cx="0" cy="101953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1444CE0-DB87-432E-893B-A0884AD70441}"/>
              </a:ext>
            </a:extLst>
          </p:cNvPr>
          <p:cNvGrpSpPr/>
          <p:nvPr/>
        </p:nvGrpSpPr>
        <p:grpSpPr>
          <a:xfrm>
            <a:off x="5261719" y="1829397"/>
            <a:ext cx="1279625" cy="1032594"/>
            <a:chOff x="2859792" y="1298852"/>
            <a:chExt cx="1706167" cy="1376791"/>
          </a:xfrm>
        </p:grpSpPr>
        <p:pic>
          <p:nvPicPr>
            <p:cNvPr id="24" name="Picture 8" descr="RÃ©sultat de recherche d'images pour &quot;culture intermÃ©diaire&quot;">
              <a:extLst>
                <a:ext uri="{FF2B5EF4-FFF2-40B4-BE49-F238E27FC236}">
                  <a16:creationId xmlns:a16="http://schemas.microsoft.com/office/drawing/2014/main" xmlns="" id="{6E9A5262-ADDD-425D-9AE2-449F72C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931" y="1298852"/>
              <a:ext cx="1003271" cy="698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4115">
              <a:extLst>
                <a:ext uri="{FF2B5EF4-FFF2-40B4-BE49-F238E27FC236}">
                  <a16:creationId xmlns:a16="http://schemas.microsoft.com/office/drawing/2014/main" xmlns="" id="{A71B8DF2-F8EB-47BF-83F1-3F36C133E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125" y="2506366"/>
              <a:ext cx="72712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225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www.ecosociosystemes.fr</a:t>
              </a:r>
            </a:p>
          </p:txBody>
        </p:sp>
        <p:pic>
          <p:nvPicPr>
            <p:cNvPr id="26" name="Picture 2" descr="RÃ©sultat de recherche d'images pour &quot;fertilisation organique&quot;">
              <a:extLst>
                <a:ext uri="{FF2B5EF4-FFF2-40B4-BE49-F238E27FC236}">
                  <a16:creationId xmlns:a16="http://schemas.microsoft.com/office/drawing/2014/main" xmlns="" id="{EE138D6D-2C5B-4B35-B955-DD39100D4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931" y="2004296"/>
              <a:ext cx="1003153" cy="6200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RÃ©sultat de recherche d'images pour &quot;irrigation culture&quot;">
              <a:extLst>
                <a:ext uri="{FF2B5EF4-FFF2-40B4-BE49-F238E27FC236}">
                  <a16:creationId xmlns:a16="http://schemas.microsoft.com/office/drawing/2014/main" xmlns="" id="{EB572902-C0B7-4547-9F69-F47944865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343" r="67135"/>
            <a:stretch/>
          </p:blipFill>
          <p:spPr bwMode="auto">
            <a:xfrm>
              <a:off x="3891085" y="1298852"/>
              <a:ext cx="543254" cy="13255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4120">
              <a:extLst>
                <a:ext uri="{FF2B5EF4-FFF2-40B4-BE49-F238E27FC236}">
                  <a16:creationId xmlns:a16="http://schemas.microsoft.com/office/drawing/2014/main" xmlns="" id="{359A1377-2814-4951-B573-2424C758A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9792" y="2385413"/>
              <a:ext cx="11101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sz="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Fertilisation</a:t>
              </a:r>
            </a:p>
          </p:txBody>
        </p:sp>
        <p:sp>
          <p:nvSpPr>
            <p:cNvPr id="29" name="ZoneTexte 134">
              <a:extLst>
                <a:ext uri="{FF2B5EF4-FFF2-40B4-BE49-F238E27FC236}">
                  <a16:creationId xmlns:a16="http://schemas.microsoft.com/office/drawing/2014/main" xmlns="" id="{13019BB9-FBBB-43F3-BCCB-520F10CED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461" y="1540642"/>
              <a:ext cx="1109139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sz="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Présence de couverts intermédiaires</a:t>
              </a:r>
            </a:p>
          </p:txBody>
        </p:sp>
        <p:sp>
          <p:nvSpPr>
            <p:cNvPr id="30" name="ZoneTexte 135">
              <a:extLst>
                <a:ext uri="{FF2B5EF4-FFF2-40B4-BE49-F238E27FC236}">
                  <a16:creationId xmlns:a16="http://schemas.microsoft.com/office/drawing/2014/main" xmlns="" id="{5616E5EC-6EE0-4A4F-9694-E346E616D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2187" y="1961992"/>
              <a:ext cx="7037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fr-FR" sz="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Irrigation</a:t>
              </a:r>
            </a:p>
            <a:p>
              <a:r>
                <a:rPr lang="fr-FR" altLang="fr-FR" sz="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 non</a:t>
              </a:r>
            </a:p>
          </p:txBody>
        </p:sp>
      </p:grpSp>
      <p:sp>
        <p:nvSpPr>
          <p:cNvPr id="31" name="Rectangle 4108">
            <a:extLst>
              <a:ext uri="{FF2B5EF4-FFF2-40B4-BE49-F238E27FC236}">
                <a16:creationId xmlns:a16="http://schemas.microsoft.com/office/drawing/2014/main" xmlns="" id="{55E3D9B3-4992-4E4E-821F-4AC640C6D5C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62990" y="3492008"/>
            <a:ext cx="1694695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825" b="1" dirty="0">
                <a:latin typeface="Arial" panose="020B0604020202020204" pitchFamily="34" charset="0"/>
                <a:cs typeface="Arial" panose="020B0604020202020204" pitchFamily="34" charset="0"/>
              </a:rPr>
              <a:t>Unités pédoclimatiques (UPC)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27E951-3F5D-4418-83CA-2B14C2B60923}"/>
              </a:ext>
            </a:extLst>
          </p:cNvPr>
          <p:cNvSpPr/>
          <p:nvPr/>
        </p:nvSpPr>
        <p:spPr bwMode="auto">
          <a:xfrm>
            <a:off x="5097028" y="3092505"/>
            <a:ext cx="134800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Situations de production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 sols et propriétés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Rotations dominantes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Pratiques agricoles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3038B7AA-CC77-4A69-BC79-2363BE4D8C68}"/>
              </a:ext>
            </a:extLst>
          </p:cNvPr>
          <p:cNvCxnSpPr>
            <a:cxnSpLocks/>
          </p:cNvCxnSpPr>
          <p:nvPr/>
        </p:nvCxnSpPr>
        <p:spPr>
          <a:xfrm flipH="1" flipV="1">
            <a:off x="3122354" y="2427526"/>
            <a:ext cx="22779" cy="216689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22B0850D-06B0-48A8-8B23-2E31F9AA52A3}"/>
              </a:ext>
            </a:extLst>
          </p:cNvPr>
          <p:cNvCxnSpPr>
            <a:cxnSpLocks/>
          </p:cNvCxnSpPr>
          <p:nvPr/>
        </p:nvCxnSpPr>
        <p:spPr>
          <a:xfrm flipH="1">
            <a:off x="2840491" y="2441084"/>
            <a:ext cx="27578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xmlns="" id="{F428BADE-E9B7-4F89-8037-62E96A6E214B}"/>
              </a:ext>
            </a:extLst>
          </p:cNvPr>
          <p:cNvCxnSpPr>
            <a:cxnSpLocks/>
          </p:cNvCxnSpPr>
          <p:nvPr/>
        </p:nvCxnSpPr>
        <p:spPr>
          <a:xfrm>
            <a:off x="3122353" y="3289048"/>
            <a:ext cx="297822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3F10B370-6D17-443A-8DFD-62DBFD3D9196}"/>
              </a:ext>
            </a:extLst>
          </p:cNvPr>
          <p:cNvCxnSpPr>
            <a:cxnSpLocks/>
          </p:cNvCxnSpPr>
          <p:nvPr/>
        </p:nvCxnSpPr>
        <p:spPr>
          <a:xfrm flipH="1">
            <a:off x="2861889" y="4580424"/>
            <a:ext cx="27578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4D7C5849-A58D-40D0-BE75-DF633B765F88}"/>
              </a:ext>
            </a:extLst>
          </p:cNvPr>
          <p:cNvCxnSpPr>
            <a:cxnSpLocks/>
          </p:cNvCxnSpPr>
          <p:nvPr/>
        </p:nvCxnSpPr>
        <p:spPr>
          <a:xfrm flipV="1">
            <a:off x="1768215" y="2461853"/>
            <a:ext cx="234245" cy="19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2F04E20-8619-4171-B5D8-2CE8274EB3AC}"/>
              </a:ext>
            </a:extLst>
          </p:cNvPr>
          <p:cNvSpPr/>
          <p:nvPr/>
        </p:nvSpPr>
        <p:spPr bwMode="auto">
          <a:xfrm>
            <a:off x="5211328" y="3206805"/>
            <a:ext cx="134800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Situations de production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 sols et propriétés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Rotations dominantes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Pratiques agricoles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F61259AB-9C68-48BC-8C62-1C275E858D73}"/>
              </a:ext>
            </a:extLst>
          </p:cNvPr>
          <p:cNvSpPr txBox="1"/>
          <p:nvPr/>
        </p:nvSpPr>
        <p:spPr>
          <a:xfrm>
            <a:off x="5211328" y="4189359"/>
            <a:ext cx="14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A3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15296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situations de production en GC 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xmlns="" id="{00C8F285-E472-4A43-A77A-59B2D033511E}"/>
              </a:ext>
            </a:extLst>
          </p:cNvPr>
          <p:cNvCxnSpPr>
            <a:cxnSpLocks/>
          </p:cNvCxnSpPr>
          <p:nvPr/>
        </p:nvCxnSpPr>
        <p:spPr>
          <a:xfrm>
            <a:off x="3922854" y="3285766"/>
            <a:ext cx="1924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EEFE25A-F388-4744-8B4A-085AB4351737}"/>
              </a:ext>
            </a:extLst>
          </p:cNvPr>
          <p:cNvSpPr/>
          <p:nvPr/>
        </p:nvSpPr>
        <p:spPr bwMode="auto">
          <a:xfrm>
            <a:off x="3434316" y="3082391"/>
            <a:ext cx="524295" cy="2539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UPC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xmlns="" id="{7CE8AB0E-0E09-4D8F-B6EE-06083F51E643}"/>
              </a:ext>
            </a:extLst>
          </p:cNvPr>
          <p:cNvCxnSpPr>
            <a:cxnSpLocks/>
          </p:cNvCxnSpPr>
          <p:nvPr/>
        </p:nvCxnSpPr>
        <p:spPr>
          <a:xfrm>
            <a:off x="4115281" y="3451238"/>
            <a:ext cx="229751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xmlns="" id="{7168EF22-D737-406A-A163-29E6445D2B29}"/>
              </a:ext>
            </a:extLst>
          </p:cNvPr>
          <p:cNvCxnSpPr>
            <a:cxnSpLocks/>
          </p:cNvCxnSpPr>
          <p:nvPr/>
        </p:nvCxnSpPr>
        <p:spPr>
          <a:xfrm>
            <a:off x="4789617" y="3451238"/>
            <a:ext cx="297822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FDE9B35-9C09-490E-95BF-B555DF8217A4}"/>
              </a:ext>
            </a:extLst>
          </p:cNvPr>
          <p:cNvSpPr/>
          <p:nvPr/>
        </p:nvSpPr>
        <p:spPr bwMode="auto">
          <a:xfrm>
            <a:off x="4351124" y="3165165"/>
            <a:ext cx="508316" cy="577081"/>
          </a:xfrm>
          <a:prstGeom prst="rect">
            <a:avLst/>
          </a:prstGeom>
          <a:solidFill>
            <a:srgbClr val="A3FF74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rgbClr val="00A3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3748</a:t>
            </a:r>
          </a:p>
          <a:p>
            <a:pPr algn="ctr"/>
            <a:r>
              <a:rPr lang="fr-F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UPC GC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xmlns="" id="{750325D9-228B-43DD-8835-63EA2BD445C1}"/>
              </a:ext>
            </a:extLst>
          </p:cNvPr>
          <p:cNvCxnSpPr>
            <a:cxnSpLocks/>
          </p:cNvCxnSpPr>
          <p:nvPr/>
        </p:nvCxnSpPr>
        <p:spPr>
          <a:xfrm flipV="1">
            <a:off x="3787745" y="3644969"/>
            <a:ext cx="331889" cy="333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xmlns="" id="{4ED6CB6F-74CC-4DB9-BD25-80B73100EE84}"/>
              </a:ext>
            </a:extLst>
          </p:cNvPr>
          <p:cNvCxnSpPr>
            <a:cxnSpLocks/>
          </p:cNvCxnSpPr>
          <p:nvPr/>
        </p:nvCxnSpPr>
        <p:spPr>
          <a:xfrm flipV="1">
            <a:off x="4115280" y="3271425"/>
            <a:ext cx="0" cy="3856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C685830-AF04-48D5-BDE7-AFDA1B735DAA}"/>
              </a:ext>
            </a:extLst>
          </p:cNvPr>
          <p:cNvSpPr/>
          <p:nvPr/>
        </p:nvSpPr>
        <p:spPr bwMode="auto">
          <a:xfrm>
            <a:off x="5325628" y="3321105"/>
            <a:ext cx="1348003" cy="57708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5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Situations de production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 sols et propriétés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Rotations dominantes</a:t>
            </a:r>
          </a:p>
          <a:p>
            <a:pPr marL="128588" indent="-128588">
              <a:buFont typeface="Wingdings" panose="05000000000000000000" pitchFamily="2" charset="2"/>
              <a:buChar char="§"/>
              <a:defRPr/>
            </a:pPr>
            <a:r>
              <a:rPr lang="fr-FR" sz="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Pratiques agricoles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40611815-099D-42CE-9105-03B5CEF4A724}"/>
              </a:ext>
            </a:extLst>
          </p:cNvPr>
          <p:cNvSpPr/>
          <p:nvPr/>
        </p:nvSpPr>
        <p:spPr>
          <a:xfrm>
            <a:off x="5325109" y="3320731"/>
            <a:ext cx="141417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[CLIMAT 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SOL] 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[SEQUENCE] 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lang="fr-F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[PRATIQUES AGRI.]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xmlns="" id="{8350CC4C-1ACF-42FD-AD43-A67DF317F37E}"/>
              </a:ext>
            </a:extLst>
          </p:cNvPr>
          <p:cNvCxnSpPr>
            <a:cxnSpLocks/>
          </p:cNvCxnSpPr>
          <p:nvPr/>
        </p:nvCxnSpPr>
        <p:spPr>
          <a:xfrm>
            <a:off x="5934482" y="3955404"/>
            <a:ext cx="0" cy="2613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itre 34"/>
          <p:cNvSpPr>
            <a:spLocks noGrp="1"/>
          </p:cNvSpPr>
          <p:nvPr>
            <p:ph type="title"/>
          </p:nvPr>
        </p:nvSpPr>
        <p:spPr>
          <a:xfrm>
            <a:off x="2132948" y="38843"/>
            <a:ext cx="7662257" cy="888251"/>
          </a:xfrm>
        </p:spPr>
        <p:txBody>
          <a:bodyPr>
            <a:normAutofit/>
          </a:bodyPr>
          <a:lstStyle/>
          <a:p>
            <a:r>
              <a:rPr lang="fr-FR" sz="2800" dirty="0"/>
              <a:t>Méthodologie d’évaluation</a:t>
            </a:r>
          </a:p>
        </p:txBody>
      </p:sp>
      <p:pic>
        <p:nvPicPr>
          <p:cNvPr id="52" name="Picture 7">
            <a:extLst>
              <a:ext uri="{FF2B5EF4-FFF2-40B4-BE49-F238E27FC236}">
                <a16:creationId xmlns:a16="http://schemas.microsoft.com/office/drawing/2014/main" xmlns="" id="{B9A892AE-920C-4DA2-972C-00EC9F5B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463" y="4847966"/>
            <a:ext cx="969968" cy="69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4923475" y="5498188"/>
            <a:ext cx="173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A3A6"/>
                </a:solidFill>
              </a:rPr>
              <a:t>Modélisation sur 30 ans (1983 – 2013)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977052" y="1056766"/>
            <a:ext cx="3827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600" dirty="0"/>
              <a:t>Méthode de l’étude EFESE-EA et 4p1000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7253179" y="104858"/>
            <a:ext cx="3450997" cy="3180908"/>
            <a:chOff x="5729178" y="104858"/>
            <a:chExt cx="3450997" cy="3180908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xmlns="" id="{7F46C7A0-39D6-4B4F-915B-30FED61862CB}"/>
                </a:ext>
              </a:extLst>
            </p:cNvPr>
            <p:cNvGrpSpPr/>
            <p:nvPr/>
          </p:nvGrpSpPr>
          <p:grpSpPr>
            <a:xfrm>
              <a:off x="5795494" y="766983"/>
              <a:ext cx="3009224" cy="2518783"/>
              <a:chOff x="5899087" y="1130531"/>
              <a:chExt cx="6079253" cy="5049206"/>
            </a:xfrm>
          </p:grpSpPr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xmlns="" id="{ADB97591-39BC-4391-A267-439140C21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725" t="5145" r="18017" b="4180"/>
              <a:stretch/>
            </p:blipFill>
            <p:spPr>
              <a:xfrm>
                <a:off x="5899087" y="1130531"/>
                <a:ext cx="6079253" cy="504920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5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AC76A84C-3821-4F3F-B77D-44088CEA4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7488" y="2008071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7DAE0161-7488-4240-9454-03E1531B60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9888" y="2160471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3EF57EA2-3EA0-48BE-AF02-BEA361523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1777" y="1765300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F3EB61BC-EF0E-4245-AB49-B0E63E957B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114" y="2629336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579A571A-D378-445C-9F73-9B34665D29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278" y="2612936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97459CAC-39A6-4EFE-89B3-0D4689A08F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7531" y="1991707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C0863A08-CD74-4CF6-B354-10DB9C10E8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8205" y="2824376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0BF6F073-F59F-4A98-88B4-0A3C6FE822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1777" y="2792091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E989AD77-5F97-460F-BCF2-734AD1086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9641" y="4740893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DC16A099-BAB3-42C1-A831-5F31052B30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1168" y="4704494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A9C38D75-8386-4017-AB53-0145966D74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8975" y="4740892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AFCF62DE-F7AA-4BC4-94AE-E75942650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8023588" y="4574921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9B78236E-AF11-499A-A0B9-DCD506FAE7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7862354" y="4497802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18FEEA3C-3496-42B0-B76E-EF9ED99EB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7813228" y="4746037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9F601453-B6F0-4477-AFCD-E604CEE8A0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8598892" y="1705592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76690ED3-DBE5-4707-A6EA-A02904EA7F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8787155" y="1575998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F49D00BC-E042-4C59-AE5F-EB0543812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7970940" y="4781613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xmlns="" id="{7DC76FB0-0002-41E1-93AB-B38A88554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 xmlns="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1550" y="1265581"/>
                <a:ext cx="394784" cy="557711"/>
              </a:xfrm>
              <a:prstGeom prst="rect">
                <a:avLst/>
              </a:prstGeom>
            </p:spPr>
          </p:pic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xmlns="" id="{5055BF78-DD16-4E07-BC2E-013CBA4B3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 xmlns="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68539" y="1207807"/>
                <a:ext cx="394784" cy="557711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xmlns="" id="{6DB3FABD-0D82-402F-BC83-EF21565D8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 xmlns="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406945" y="1358521"/>
                <a:ext cx="394784" cy="557711"/>
              </a:xfrm>
              <a:prstGeom prst="rect">
                <a:avLst/>
              </a:prstGeom>
            </p:spPr>
          </p:pic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xmlns="" id="{68527C8D-F2D0-4627-9DA7-B5BDA6488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45997" y="2604693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xmlns="" id="{398099E2-28C6-4074-B99E-76FF509D2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493" y="1761908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xmlns="" id="{77DDB9DF-3BE9-4741-8BB2-024F0F5DF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061802" y="2971211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xmlns="" id="{CC9D4C8B-E325-4820-97D1-1DA89049F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56416" y="2996080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xmlns="" id="{F1536BE0-2573-4D76-BD4D-2F1D41A7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425693" y="1895936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xmlns="" id="{525933A5-74D5-4ACA-B05F-CCD962C25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3968" b="94444" l="10000" r="90000">
                            <a14:foregroundMark x1="53500" y1="4365" x2="53500" y2="4365"/>
                            <a14:foregroundMark x1="66500" y1="7937" x2="66500" y2="7937"/>
                            <a14:foregroundMark x1="46000" y1="94444" x2="46000" y2="94444"/>
                            <a14:backgroundMark x1="47500" y1="44048" x2="47500" y2="44048"/>
                            <a14:backgroundMark x1="56500" y1="39683" x2="56500" y2="39683"/>
                            <a14:backgroundMark x1="44000" y1="43254" x2="44000" y2="43254"/>
                            <a14:backgroundMark x1="56000" y1="48810" x2="56000" y2="48810"/>
                            <a14:backgroundMark x1="58000" y1="28968" x2="58000" y2="28968"/>
                            <a14:backgroundMark x1="70000" y1="42063" x2="70000" y2="42063"/>
                            <a14:backgroundMark x1="62000" y1="41270" x2="62000" y2="4127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01609" y="2111946"/>
                <a:ext cx="392398" cy="494422"/>
              </a:xfrm>
              <a:prstGeom prst="rect">
                <a:avLst/>
              </a:prstGeom>
            </p:spPr>
          </p:pic>
          <p:pic>
            <p:nvPicPr>
              <p:cNvPr id="101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1C2CBFD5-4172-46F7-8EFB-1E8DE3565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3729" y="2403128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0FBD1719-7548-4896-828E-84E49ED03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8394" y="3409939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FDD0A1D7-88CF-4782-8E29-E8F27B89BE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1334" y="3018056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51CE4160-4E56-43C7-9881-98173DC1D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9183" y="3322899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34944078-0966-4983-AFA7-D3CEE84C2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0794" y="3562339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922EB1C8-0E6B-4A69-9099-2D6AAAF62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5317" y="3022139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4358CE1A-E6AA-475D-A3D7-4DAB551A3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9397" y="1892468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EACCF223-63A5-4DEF-B7FC-E941A5C8E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8322" y="4722310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D28E5DD9-3D1A-44FF-B5CB-5946A0CA20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5022" y="4578521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8" descr="Résultat de recherche d'images pour &quot;tournesol dessin&quot;">
                <a:extLst>
                  <a:ext uri="{FF2B5EF4-FFF2-40B4-BE49-F238E27FC236}">
                    <a16:creationId xmlns:a16="http://schemas.microsoft.com/office/drawing/2014/main" xmlns="" id="{1318568C-A2B5-4038-B87D-E27B9E5998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backgroundRemoval t="2317" b="89575" l="9794" r="89691">
                            <a14:foregroundMark x1="41753" y1="6564" x2="41753" y2="6564"/>
                            <a14:foregroundMark x1="60309" y1="2317" x2="60309" y2="2317"/>
                            <a14:foregroundMark x1="45361" y1="2317" x2="45361" y2="23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9314" y="4645711"/>
                <a:ext cx="408585" cy="5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12" descr="Résultat de recherche d'images pour &quot;pois dessin&quot;">
                <a:extLst>
                  <a:ext uri="{FF2B5EF4-FFF2-40B4-BE49-F238E27FC236}">
                    <a16:creationId xmlns:a16="http://schemas.microsoft.com/office/drawing/2014/main" xmlns="" id="{714E2C40-6835-4BD2-B933-4E82060217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 xmlns="">
                      <a14:imgLayer r:embed="rId22">
                        <a14:imgEffect>
                          <a14:backgroundRemoval t="7668" b="44888" l="15176" r="39457">
                            <a14:foregroundMark x1="23482" y1="9265" x2="23482" y2="9265"/>
                            <a14:foregroundMark x1="22364" y1="7827" x2="22364" y2="7827"/>
                            <a14:foregroundMark x1="34824" y1="16294" x2="34824" y2="16294"/>
                            <a14:foregroundMark x1="35942" y1="19169" x2="35942" y2="19169"/>
                            <a14:foregroundMark x1="36581" y1="21246" x2="36581" y2="21246"/>
                            <a14:foregroundMark x1="34345" y1="23003" x2="34345" y2="23003"/>
                            <a14:foregroundMark x1="18051" y1="25879" x2="18051" y2="25879"/>
                            <a14:foregroundMark x1="18371" y1="11342" x2="18371" y2="11342"/>
                            <a14:foregroundMark x1="33387" y1="15495" x2="33387" y2="15495"/>
                            <a14:foregroundMark x1="32588" y1="15335" x2="32588" y2="15335"/>
                            <a14:foregroundMark x1="15974" y1="27955" x2="15974" y2="27955"/>
                            <a14:foregroundMark x1="17252" y1="27316" x2="17252" y2="27316"/>
                            <a14:foregroundMark x1="15176" y1="29073" x2="15176" y2="29073"/>
                            <a14:foregroundMark x1="32109" y1="17732" x2="32109" y2="17732"/>
                            <a14:foregroundMark x1="31150" y1="16773" x2="31150" y2="16773"/>
                            <a14:foregroundMark x1="25719" y1="44888" x2="25719" y2="448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016" t="5988" r="57523" b="51536"/>
              <a:stretch/>
            </p:blipFill>
            <p:spPr bwMode="auto">
              <a:xfrm>
                <a:off x="9169028" y="1679161"/>
                <a:ext cx="417984" cy="60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1EFC21F4-8707-4DA6-8CA0-4C5E3F97B1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10942565" y="2154843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392E5318-6B14-4482-85F5-53A1D7E9F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10889210" y="2509901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02359A80-4649-45E6-BB32-D2DB2111A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22" y="2297968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42F31873-A4CD-4D99-82D7-8D8345977B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6329" y="2410954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B134DCF0-A85A-4E79-AC68-547FC787EA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2850" y="2541057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10" descr="Résultat de recherche d'images pour &quot;mais dessin&quot;">
                <a:extLst>
                  <a:ext uri="{FF2B5EF4-FFF2-40B4-BE49-F238E27FC236}">
                    <a16:creationId xmlns:a16="http://schemas.microsoft.com/office/drawing/2014/main" xmlns="" id="{787C73DB-231C-4279-BA3B-9035341C7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778" b="93778" l="68000" r="96444">
                            <a14:foregroundMark x1="84444" y1="93778" x2="84444" y2="93778"/>
                            <a14:foregroundMark x1="84444" y1="17333" x2="84444" y2="17333"/>
                            <a14:foregroundMark x1="80444" y1="16889" x2="80444" y2="16889"/>
                            <a14:backgroundMark x1="87556" y1="44889" x2="87556" y2="44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674"/>
              <a:stretch/>
            </p:blipFill>
            <p:spPr bwMode="auto">
              <a:xfrm flipH="1">
                <a:off x="8146816" y="1924774"/>
                <a:ext cx="171747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EFC22129-CAEB-4766-B585-0F56489E7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15774" y="4186527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DBBECD5B-B1A1-4619-9418-5BB07C86D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8964" y="3528416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A3D7F0DD-543B-4A78-9626-03D5DAA1B0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4478" y="2410953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D1C47648-571D-491E-B11C-C71A3595B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3598" y="2239248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6" descr="Résultat de recherche d'images pour &quot;blé dessin&quot;">
                <a:extLst>
                  <a:ext uri="{FF2B5EF4-FFF2-40B4-BE49-F238E27FC236}">
                    <a16:creationId xmlns:a16="http://schemas.microsoft.com/office/drawing/2014/main" xmlns="" id="{5C747C8B-5C44-4D80-87E0-C98333E960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0614" y="2662360"/>
                <a:ext cx="436946" cy="486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xmlns="" id="{F0217D26-4AE2-4DAF-A9AF-DD4E0AF938F0}"/>
                </a:ext>
              </a:extLst>
            </p:cNvPr>
            <p:cNvSpPr/>
            <p:nvPr/>
          </p:nvSpPr>
          <p:spPr>
            <a:xfrm rot="21175618">
              <a:off x="6966070" y="867949"/>
              <a:ext cx="1101614" cy="14620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A6D54397-1DA4-44AA-AC8B-973B41F48A63}"/>
                </a:ext>
              </a:extLst>
            </p:cNvPr>
            <p:cNvSpPr/>
            <p:nvPr/>
          </p:nvSpPr>
          <p:spPr>
            <a:xfrm rot="721220">
              <a:off x="6727515" y="1627068"/>
              <a:ext cx="1686680" cy="253916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fr-FR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 océanique dégradé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729178" y="104858"/>
              <a:ext cx="3450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A3A6"/>
                </a:buClr>
                <a:buFont typeface="Arial Narrow" panose="020B0606020202030204" pitchFamily="34" charset="0"/>
                <a:buChar char="►"/>
              </a:pPr>
              <a:r>
                <a:rPr lang="fr-FR" sz="1600" dirty="0"/>
                <a:t>Focus sur le </a:t>
              </a:r>
              <a:r>
                <a:rPr lang="fr-FR" sz="1600" dirty="0">
                  <a:solidFill>
                    <a:srgbClr val="00A3A6"/>
                  </a:solidFill>
                </a:rPr>
                <a:t>climat océanique dégradé</a:t>
              </a:r>
              <a:r>
                <a:rPr lang="fr-FR" sz="1600" dirty="0"/>
                <a:t> « Nord »</a:t>
              </a: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7002699" y="3655578"/>
            <a:ext cx="3602288" cy="1687701"/>
            <a:chOff x="5644185" y="3642578"/>
            <a:chExt cx="3602288" cy="1687701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xmlns="" id="{03C3AB23-AA6F-49C3-B024-0F989237C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56521" y="3997596"/>
              <a:ext cx="3353133" cy="1332683"/>
            </a:xfrm>
            <a:prstGeom prst="rect">
              <a:avLst/>
            </a:prstGeom>
          </p:spPr>
        </p:pic>
        <p:grpSp>
          <p:nvGrpSpPr>
            <p:cNvPr id="127" name="Groupe 126">
              <a:extLst>
                <a:ext uri="{FF2B5EF4-FFF2-40B4-BE49-F238E27FC236}">
                  <a16:creationId xmlns:a16="http://schemas.microsoft.com/office/drawing/2014/main" xmlns="" id="{98B8F328-79DB-4CA3-BCA4-16D087E5D18E}"/>
                </a:ext>
              </a:extLst>
            </p:cNvPr>
            <p:cNvGrpSpPr/>
            <p:nvPr/>
          </p:nvGrpSpPr>
          <p:grpSpPr>
            <a:xfrm>
              <a:off x="5864658" y="4139880"/>
              <a:ext cx="3334443" cy="586726"/>
              <a:chOff x="7644892" y="2638718"/>
              <a:chExt cx="4289085" cy="791024"/>
            </a:xfrm>
          </p:grpSpPr>
          <p:cxnSp>
            <p:nvCxnSpPr>
              <p:cNvPr id="128" name="Connecteur droit avec flèche 127">
                <a:extLst>
                  <a:ext uri="{FF2B5EF4-FFF2-40B4-BE49-F238E27FC236}">
                    <a16:creationId xmlns:a16="http://schemas.microsoft.com/office/drawing/2014/main" xmlns="" id="{C5E93D28-4D43-4CCB-A710-D00E20D287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92832" y="2988104"/>
                <a:ext cx="357293" cy="42195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64CFFC10-FEF9-4FDB-B81F-69C578E0005F}"/>
                  </a:ext>
                </a:extLst>
              </p:cNvPr>
              <p:cNvSpPr/>
              <p:nvPr/>
            </p:nvSpPr>
            <p:spPr>
              <a:xfrm>
                <a:off x="10419256" y="2638718"/>
                <a:ext cx="1514721" cy="622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200" b="1" i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Moyenne sur 30 ans </a:t>
                </a:r>
              </a:p>
            </p:txBody>
          </p: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xmlns="" id="{140E2F51-908C-4421-A882-0DA7D5FD72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44892" y="3429000"/>
                <a:ext cx="4261358" cy="742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2" name="ZoneTexte 131"/>
            <p:cNvSpPr txBox="1"/>
            <p:nvPr/>
          </p:nvSpPr>
          <p:spPr>
            <a:xfrm>
              <a:off x="5644185" y="3642578"/>
              <a:ext cx="3602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A3A6"/>
                </a:buClr>
                <a:buFont typeface="Arial Narrow" panose="020B0606020202030204" pitchFamily="34" charset="0"/>
                <a:buChar char="►"/>
              </a:pPr>
              <a:r>
                <a:rPr lang="fr-FR" sz="1600" dirty="0"/>
                <a:t>Pour chaque situation de production</a:t>
              </a:r>
            </a:p>
          </p:txBody>
        </p:sp>
      </p:grpSp>
      <p:sp>
        <p:nvSpPr>
          <p:cNvPr id="133" name="ZoneTexte 132"/>
          <p:cNvSpPr txBox="1"/>
          <p:nvPr/>
        </p:nvSpPr>
        <p:spPr>
          <a:xfrm>
            <a:off x="6774331" y="5609022"/>
            <a:ext cx="403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Arial Narrow" panose="020B0606020202030204" pitchFamily="34" charset="0"/>
              <a:buChar char="►"/>
            </a:pPr>
            <a:r>
              <a:rPr lang="fr-FR" sz="1600" dirty="0"/>
              <a:t>Analyse par arbre de régression multivarié</a:t>
            </a:r>
          </a:p>
        </p:txBody>
      </p:sp>
    </p:spTree>
    <p:extLst>
      <p:ext uri="{BB962C8B-B14F-4D97-AF65-F5344CB8AC3E}">
        <p14:creationId xmlns:p14="http://schemas.microsoft.com/office/powerpoint/2010/main" xmlns="" val="221777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84432AD2-03C5-4F2E-A278-710E6EAD29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571" y="3881275"/>
            <a:ext cx="5171381" cy="9419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6331DE-BD2E-49E5-B70B-EC2077A7E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45722"/>
          <a:stretch/>
        </p:blipFill>
        <p:spPr>
          <a:xfrm>
            <a:off x="1589560" y="1774063"/>
            <a:ext cx="5258422" cy="2092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019197-182B-4321-8CDC-13D4ECE82223}"/>
              </a:ext>
            </a:extLst>
          </p:cNvPr>
          <p:cNvSpPr/>
          <p:nvPr/>
        </p:nvSpPr>
        <p:spPr>
          <a:xfrm>
            <a:off x="2677450" y="1790390"/>
            <a:ext cx="2057400" cy="30067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FBEC60-25DB-4BF6-BB4D-CB2AB67EEE10}"/>
              </a:ext>
            </a:extLst>
          </p:cNvPr>
          <p:cNvSpPr/>
          <p:nvPr/>
        </p:nvSpPr>
        <p:spPr>
          <a:xfrm>
            <a:off x="5004273" y="3247012"/>
            <a:ext cx="1371601" cy="300670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5BC676-6289-4F19-8859-F0FD211EA9F5}"/>
              </a:ext>
            </a:extLst>
          </p:cNvPr>
          <p:cNvSpPr/>
          <p:nvPr/>
        </p:nvSpPr>
        <p:spPr>
          <a:xfrm>
            <a:off x="2280123" y="2817860"/>
            <a:ext cx="546101" cy="20682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01268C-B140-4E5B-8DE4-6DB3000C6CE3}"/>
              </a:ext>
            </a:extLst>
          </p:cNvPr>
          <p:cNvSpPr/>
          <p:nvPr/>
        </p:nvSpPr>
        <p:spPr>
          <a:xfrm>
            <a:off x="4623273" y="2817860"/>
            <a:ext cx="546101" cy="20682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87B2A19-9736-4350-A40D-5995B9516544}"/>
                  </a:ext>
                </a:extLst>
              </p:cNvPr>
              <p:cNvSpPr/>
              <p:nvPr/>
            </p:nvSpPr>
            <p:spPr>
              <a:xfrm>
                <a:off x="2854100" y="2305862"/>
                <a:ext cx="1027709" cy="718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35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p>
                          <m:r>
                            <a:rPr lang="fr-FR" sz="135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1350" b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b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fr-FR" sz="1350" b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fr-FR" sz="135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87B2A19-9736-4350-A40D-5995B9516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00" y="2305862"/>
                <a:ext cx="1027709" cy="71882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Image 98">
            <a:extLst>
              <a:ext uri="{FF2B5EF4-FFF2-40B4-BE49-F238E27FC236}">
                <a16:creationId xmlns:a16="http://schemas.microsoft.com/office/drawing/2014/main" xmlns="" id="{7012D46E-7ECA-4A43-9CF2-FFBCE996A8E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94309" y="3547683"/>
            <a:ext cx="2828355" cy="2083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2FF20E-ADE5-4759-A5C8-2C86DC25E87D}"/>
              </a:ext>
            </a:extLst>
          </p:cNvPr>
          <p:cNvSpPr/>
          <p:nvPr/>
        </p:nvSpPr>
        <p:spPr>
          <a:xfrm>
            <a:off x="5060745" y="1774062"/>
            <a:ext cx="1877627" cy="66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E4BAA668-BFF3-4D2C-9FF6-0567810E138F}"/>
              </a:ext>
            </a:extLst>
          </p:cNvPr>
          <p:cNvGrpSpPr/>
          <p:nvPr/>
        </p:nvGrpSpPr>
        <p:grpSpPr>
          <a:xfrm>
            <a:off x="5115235" y="1790386"/>
            <a:ext cx="1809576" cy="897272"/>
            <a:chOff x="5976067" y="4020239"/>
            <a:chExt cx="1691716" cy="95374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2C949A4-75C0-42F2-A1AE-8E848C492701}"/>
                </a:ext>
              </a:extLst>
            </p:cNvPr>
            <p:cNvSpPr/>
            <p:nvPr/>
          </p:nvSpPr>
          <p:spPr>
            <a:xfrm>
              <a:off x="6028017" y="4020239"/>
              <a:ext cx="740608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cs typeface="Arial" panose="020B0604020202020204" pitchFamily="34" charset="0"/>
                </a:rPr>
                <a:t>Production agricole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EB0F677-5797-41F4-9589-01AA0D7565FB}"/>
                </a:ext>
              </a:extLst>
            </p:cNvPr>
            <p:cNvSpPr/>
            <p:nvPr/>
          </p:nvSpPr>
          <p:spPr>
            <a:xfrm>
              <a:off x="5976067" y="4056418"/>
              <a:ext cx="85348" cy="81937"/>
            </a:xfrm>
            <a:prstGeom prst="rect">
              <a:avLst/>
            </a:prstGeom>
            <a:solidFill>
              <a:srgbClr val="FFA5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9A03AC05-D827-4024-9FE7-18C23786BFA0}"/>
                </a:ext>
              </a:extLst>
            </p:cNvPr>
            <p:cNvSpPr/>
            <p:nvPr/>
          </p:nvSpPr>
          <p:spPr>
            <a:xfrm>
              <a:off x="6028017" y="4164085"/>
              <a:ext cx="1374514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ea typeface="Calibri" panose="020F0502020204030204" pitchFamily="34" charset="0"/>
                  <a:cs typeface="Times New Roman" panose="02020603050405020304" pitchFamily="18" charset="0"/>
                </a:rPr>
                <a:t>Fourniture en azote aux plantes cultivées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CDF6DD24-5951-44A9-82EF-4D4B431B7358}"/>
                </a:ext>
              </a:extLst>
            </p:cNvPr>
            <p:cNvSpPr/>
            <p:nvPr/>
          </p:nvSpPr>
          <p:spPr>
            <a:xfrm>
              <a:off x="5976067" y="4207857"/>
              <a:ext cx="85348" cy="81937"/>
            </a:xfrm>
            <a:prstGeom prst="rect">
              <a:avLst/>
            </a:prstGeom>
            <a:solidFill>
              <a:srgbClr val="A02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62130E95-18FF-499B-929F-B1D56CF7C5E2}"/>
                </a:ext>
              </a:extLst>
            </p:cNvPr>
            <p:cNvSpPr/>
            <p:nvPr/>
          </p:nvSpPr>
          <p:spPr>
            <a:xfrm>
              <a:off x="6028017" y="4323117"/>
              <a:ext cx="1639766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cs typeface="Arial" panose="020B0604020202020204" pitchFamily="34" charset="0"/>
                </a:rPr>
                <a:t>Stockage et restitution d’eau aux plantes cultivées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7767F35-9274-4017-9D46-182E3DE5AFAB}"/>
                </a:ext>
              </a:extLst>
            </p:cNvPr>
            <p:cNvSpPr/>
            <p:nvPr/>
          </p:nvSpPr>
          <p:spPr>
            <a:xfrm>
              <a:off x="5976067" y="4359296"/>
              <a:ext cx="85348" cy="81937"/>
            </a:xfrm>
            <a:prstGeom prst="rect">
              <a:avLst/>
            </a:prstGeom>
            <a:solidFill>
              <a:srgbClr val="458B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54E60BFC-E4D4-4DB3-907F-5954B23C108E}"/>
                </a:ext>
              </a:extLst>
            </p:cNvPr>
            <p:cNvSpPr/>
            <p:nvPr/>
          </p:nvSpPr>
          <p:spPr>
            <a:xfrm>
              <a:off x="6028017" y="4466964"/>
              <a:ext cx="1263617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cs typeface="Arial" panose="020B0604020202020204" pitchFamily="34" charset="0"/>
                </a:rPr>
                <a:t>Stockage et restitution de l’eau bleue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718113C-7E28-4DCF-B004-41F8F0ACA60D}"/>
                </a:ext>
              </a:extLst>
            </p:cNvPr>
            <p:cNvSpPr/>
            <p:nvPr/>
          </p:nvSpPr>
          <p:spPr>
            <a:xfrm>
              <a:off x="5976067" y="4510735"/>
              <a:ext cx="85348" cy="81937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CAB65E89-97B9-4D10-90D1-33854948043A}"/>
                </a:ext>
              </a:extLst>
            </p:cNvPr>
            <p:cNvSpPr/>
            <p:nvPr/>
          </p:nvSpPr>
          <p:spPr>
            <a:xfrm>
              <a:off x="6028017" y="4618403"/>
              <a:ext cx="1110761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ea typeface="Calibri" panose="020F0502020204030204" pitchFamily="34" charset="0"/>
                  <a:cs typeface="Times New Roman" panose="02020603050405020304" pitchFamily="18" charset="0"/>
                </a:rPr>
                <a:t>Régulation de la qualité de l’eau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1D37A2E-661A-4ACB-9BAA-BA653D175684}"/>
                </a:ext>
              </a:extLst>
            </p:cNvPr>
            <p:cNvSpPr/>
            <p:nvPr/>
          </p:nvSpPr>
          <p:spPr>
            <a:xfrm>
              <a:off x="5976067" y="4662174"/>
              <a:ext cx="85348" cy="81937"/>
            </a:xfrm>
            <a:prstGeom prst="rect">
              <a:avLst/>
            </a:prstGeom>
            <a:solidFill>
              <a:srgbClr val="EE3B3B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7974B72-6E9B-428C-B615-703846D8741D}"/>
                </a:ext>
              </a:extLst>
            </p:cNvPr>
            <p:cNvSpPr/>
            <p:nvPr/>
          </p:nvSpPr>
          <p:spPr>
            <a:xfrm>
              <a:off x="6028017" y="4777694"/>
              <a:ext cx="772077" cy="196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600" dirty="0">
                  <a:cs typeface="Arial" panose="020B0604020202020204" pitchFamily="34" charset="0"/>
                </a:rPr>
                <a:t>Régulation du climat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6C51A40-31EF-42BE-A9F1-5DDDDF98510F}"/>
                </a:ext>
              </a:extLst>
            </p:cNvPr>
            <p:cNvSpPr/>
            <p:nvPr/>
          </p:nvSpPr>
          <p:spPr>
            <a:xfrm>
              <a:off x="5976067" y="4813614"/>
              <a:ext cx="85348" cy="81937"/>
            </a:xfrm>
            <a:prstGeom prst="rect">
              <a:avLst/>
            </a:prstGeom>
            <a:solidFill>
              <a:srgbClr val="8B650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5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CF09C1A-10AA-43E6-BA12-C758DFF5D2FD}"/>
              </a:ext>
            </a:extLst>
          </p:cNvPr>
          <p:cNvSpPr/>
          <p:nvPr/>
        </p:nvSpPr>
        <p:spPr>
          <a:xfrm>
            <a:off x="7172360" y="1304074"/>
            <a:ext cx="345577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cs typeface="Times New Roman" panose="02020603050405020304" pitchFamily="18" charset="0"/>
              </a:rPr>
              <a:t>Trois déterminants </a:t>
            </a:r>
            <a:r>
              <a:rPr lang="fr-FR" sz="1400" dirty="0">
                <a:cs typeface="Times New Roman" panose="02020603050405020304" pitchFamily="18" charset="0"/>
              </a:rPr>
              <a:t>influencent la construction de l’arbre de régression 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400" u="sng" dirty="0">
                <a:cs typeface="Times New Roman" panose="02020603050405020304" pitchFamily="18" charset="0"/>
              </a:rPr>
              <a:t>fréquence des couverts intermédiaires </a:t>
            </a:r>
            <a:r>
              <a:rPr lang="fr-FR" sz="1400" dirty="0">
                <a:cs typeface="Times New Roman" panose="02020603050405020304" pitchFamily="18" charset="0"/>
              </a:rPr>
              <a:t>dans la rotation culturale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400" u="sng" dirty="0">
                <a:cs typeface="Times New Roman" panose="02020603050405020304" pitchFamily="18" charset="0"/>
              </a:rPr>
              <a:t>pH du sol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400" u="sng" dirty="0">
                <a:cs typeface="Times New Roman" panose="02020603050405020304" pitchFamily="18" charset="0"/>
              </a:rPr>
              <a:t>fréquence de betteraves </a:t>
            </a:r>
            <a:r>
              <a:rPr lang="fr-FR" sz="1400" dirty="0">
                <a:cs typeface="Times New Roman" panose="02020603050405020304" pitchFamily="18" charset="0"/>
              </a:rPr>
              <a:t>dans la rotation culturale</a:t>
            </a:r>
          </a:p>
        </p:txBody>
      </p:sp>
      <p:pic>
        <p:nvPicPr>
          <p:cNvPr id="38" name="Graphique 37" descr="Eau">
            <a:extLst>
              <a:ext uri="{FF2B5EF4-FFF2-40B4-BE49-F238E27FC236}">
                <a16:creationId xmlns:a16="http://schemas.microsoft.com/office/drawing/2014/main" xmlns="" id="{43578CC4-0938-419E-9286-51BF6B1FF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08932" y="3628119"/>
            <a:ext cx="337039" cy="337039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0062EA70-968B-40D3-AFD7-2A85F93E9FE6}"/>
              </a:ext>
            </a:extLst>
          </p:cNvPr>
          <p:cNvGrpSpPr/>
          <p:nvPr/>
        </p:nvGrpSpPr>
        <p:grpSpPr>
          <a:xfrm>
            <a:off x="9373334" y="3968678"/>
            <a:ext cx="387914" cy="319905"/>
            <a:chOff x="3352921" y="4677334"/>
            <a:chExt cx="379919" cy="343509"/>
          </a:xfrm>
        </p:grpSpPr>
        <p:pic>
          <p:nvPicPr>
            <p:cNvPr id="40" name="Graphique 39" descr="Eau">
              <a:extLst>
                <a:ext uri="{FF2B5EF4-FFF2-40B4-BE49-F238E27FC236}">
                  <a16:creationId xmlns:a16="http://schemas.microsoft.com/office/drawing/2014/main" xmlns="" id="{83F150AA-BA76-4B2B-974D-A039102C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412706" y="4677334"/>
              <a:ext cx="320134" cy="343509"/>
            </a:xfrm>
            <a:prstGeom prst="rect">
              <a:avLst/>
            </a:prstGeom>
          </p:spPr>
        </p:pic>
        <p:sp>
          <p:nvSpPr>
            <p:cNvPr id="41" name="Étoile : 5 branches 40">
              <a:extLst>
                <a:ext uri="{FF2B5EF4-FFF2-40B4-BE49-F238E27FC236}">
                  <a16:creationId xmlns:a16="http://schemas.microsoft.com/office/drawing/2014/main" xmlns="" id="{FB0A4B34-67AE-40F3-85AB-9613755996B5}"/>
                </a:ext>
              </a:extLst>
            </p:cNvPr>
            <p:cNvSpPr/>
            <p:nvPr/>
          </p:nvSpPr>
          <p:spPr>
            <a:xfrm>
              <a:off x="3352921" y="4790982"/>
              <a:ext cx="108305" cy="116213"/>
            </a:xfrm>
            <a:prstGeom prst="star5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FD548320-32AF-45F6-AE6D-DEE448B8B4F0}"/>
              </a:ext>
            </a:extLst>
          </p:cNvPr>
          <p:cNvGrpSpPr/>
          <p:nvPr/>
        </p:nvGrpSpPr>
        <p:grpSpPr>
          <a:xfrm>
            <a:off x="8368557" y="4425457"/>
            <a:ext cx="410580" cy="337039"/>
            <a:chOff x="9068137" y="2149286"/>
            <a:chExt cx="572376" cy="683292"/>
          </a:xfrm>
        </p:grpSpPr>
        <p:pic>
          <p:nvPicPr>
            <p:cNvPr id="43" name="Graphique 42" descr="Durabilité">
              <a:extLst>
                <a:ext uri="{FF2B5EF4-FFF2-40B4-BE49-F238E27FC236}">
                  <a16:creationId xmlns:a16="http://schemas.microsoft.com/office/drawing/2014/main" xmlns="" id="{66288C3E-9035-41BC-94B2-0CEA66CAA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068137" y="2149286"/>
              <a:ext cx="547440" cy="68329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xmlns="" id="{E4DF0F0B-5B57-4A91-A3B9-95BCED5A4482}"/>
                </a:ext>
              </a:extLst>
            </p:cNvPr>
            <p:cNvSpPr txBox="1"/>
            <p:nvPr/>
          </p:nvSpPr>
          <p:spPr>
            <a:xfrm>
              <a:off x="9185310" y="2330240"/>
              <a:ext cx="455203" cy="46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5" name="Graphique 44" descr="Eau">
            <a:extLst>
              <a:ext uri="{FF2B5EF4-FFF2-40B4-BE49-F238E27FC236}">
                <a16:creationId xmlns:a16="http://schemas.microsoft.com/office/drawing/2014/main" xmlns="" id="{3C8466D6-BFA6-48EE-8666-32B4843130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051539" y="4034269"/>
            <a:ext cx="337039" cy="33703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DB7531BA-C342-4AB6-812F-F51F6D4DD226}"/>
              </a:ext>
            </a:extLst>
          </p:cNvPr>
          <p:cNvSpPr txBox="1"/>
          <p:nvPr/>
        </p:nvSpPr>
        <p:spPr>
          <a:xfrm>
            <a:off x="9712083" y="4683948"/>
            <a:ext cx="4105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7" name="Graphique 46" descr="Feuille">
            <a:extLst>
              <a:ext uri="{FF2B5EF4-FFF2-40B4-BE49-F238E27FC236}">
                <a16:creationId xmlns:a16="http://schemas.microsoft.com/office/drawing/2014/main" xmlns="" id="{83118439-F3C4-4326-8AF6-0B7D1D7AE5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073545" y="4427655"/>
            <a:ext cx="337039" cy="3370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7E0580-7EDE-4A77-A9F1-979A92397336}"/>
              </a:ext>
            </a:extLst>
          </p:cNvPr>
          <p:cNvSpPr/>
          <p:nvPr/>
        </p:nvSpPr>
        <p:spPr>
          <a:xfrm>
            <a:off x="8095439" y="5378962"/>
            <a:ext cx="1963694" cy="27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D45043D-E0F8-4A74-B87C-7380B71EB095}"/>
              </a:ext>
            </a:extLst>
          </p:cNvPr>
          <p:cNvSpPr txBox="1"/>
          <p:nvPr/>
        </p:nvSpPr>
        <p:spPr>
          <a:xfrm>
            <a:off x="8779138" y="5354442"/>
            <a:ext cx="7655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i="1" dirty="0">
                <a:cs typeface="Times New Roman" panose="02020603050405020304" pitchFamily="18" charset="0"/>
              </a:rPr>
              <a:t>Feuille 1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495ADEF4-7297-4728-89EA-CBAF2F0A4F80}"/>
              </a:ext>
            </a:extLst>
          </p:cNvPr>
          <p:cNvSpPr txBox="1"/>
          <p:nvPr/>
        </p:nvSpPr>
        <p:spPr>
          <a:xfrm>
            <a:off x="1586369" y="4697134"/>
            <a:ext cx="10647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b="1" i="1" dirty="0">
                <a:cs typeface="Times New Roman" panose="02020603050405020304" pitchFamily="18" charset="0"/>
              </a:rPr>
              <a:t>Feuille 1 : n = 3500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777003F9-53CD-4E6F-A813-5E66F95C80E6}"/>
              </a:ext>
            </a:extLst>
          </p:cNvPr>
          <p:cNvSpPr txBox="1"/>
          <p:nvPr/>
        </p:nvSpPr>
        <p:spPr>
          <a:xfrm>
            <a:off x="2649743" y="4697134"/>
            <a:ext cx="10647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b="1" i="1" dirty="0">
                <a:cs typeface="Times New Roman" panose="02020603050405020304" pitchFamily="18" charset="0"/>
              </a:rPr>
              <a:t>Feuille 2 : n = 6174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069867DE-B400-45CF-8F45-22C4475D79DB}"/>
              </a:ext>
            </a:extLst>
          </p:cNvPr>
          <p:cNvSpPr txBox="1"/>
          <p:nvPr/>
        </p:nvSpPr>
        <p:spPr>
          <a:xfrm>
            <a:off x="3684369" y="4697134"/>
            <a:ext cx="10647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b="1" i="1" dirty="0">
                <a:cs typeface="Times New Roman" panose="02020603050405020304" pitchFamily="18" charset="0"/>
              </a:rPr>
              <a:t>Feuille 3 : n = 2000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47EF950B-B9CF-4F4C-B222-7C00D7FDA5D1}"/>
              </a:ext>
            </a:extLst>
          </p:cNvPr>
          <p:cNvSpPr txBox="1"/>
          <p:nvPr/>
        </p:nvSpPr>
        <p:spPr>
          <a:xfrm>
            <a:off x="4718994" y="4697134"/>
            <a:ext cx="106471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b="1" i="1" dirty="0">
                <a:cs typeface="Times New Roman" panose="02020603050405020304" pitchFamily="18" charset="0"/>
              </a:rPr>
              <a:t>Feuille 4 : n = 3096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99AE751A-1855-406F-B833-9DC8FDA2D6DF}"/>
              </a:ext>
            </a:extLst>
          </p:cNvPr>
          <p:cNvSpPr txBox="1"/>
          <p:nvPr/>
        </p:nvSpPr>
        <p:spPr>
          <a:xfrm>
            <a:off x="5828977" y="4697134"/>
            <a:ext cx="100700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b="1" i="1" dirty="0">
                <a:cs typeface="Times New Roman" panose="02020603050405020304" pitchFamily="18" charset="0"/>
              </a:rPr>
              <a:t>Feuille 5 : n = 526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Identification des déterminants principaux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E6F6BA3B-5F6D-49FE-A0D1-729E20926DA7}"/>
              </a:ext>
            </a:extLst>
          </p:cNvPr>
          <p:cNvGrpSpPr/>
          <p:nvPr/>
        </p:nvGrpSpPr>
        <p:grpSpPr>
          <a:xfrm>
            <a:off x="7294309" y="3247013"/>
            <a:ext cx="2994835" cy="2593077"/>
            <a:chOff x="175433" y="2422584"/>
            <a:chExt cx="3993113" cy="3457436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xmlns="" id="{ECBE5761-0320-4EE0-888C-8F87EBA4D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848" b="6567"/>
            <a:stretch/>
          </p:blipFill>
          <p:spPr>
            <a:xfrm>
              <a:off x="175433" y="2422584"/>
              <a:ext cx="3993113" cy="3457436"/>
            </a:xfrm>
            <a:prstGeom prst="rect">
              <a:avLst/>
            </a:prstGeom>
          </p:spPr>
        </p:pic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xmlns="" id="{82AB8689-3ED7-4C1A-B696-1C449FAAE0C1}"/>
                </a:ext>
              </a:extLst>
            </p:cNvPr>
            <p:cNvCxnSpPr/>
            <p:nvPr/>
          </p:nvCxnSpPr>
          <p:spPr>
            <a:xfrm>
              <a:off x="762002" y="3121155"/>
              <a:ext cx="3406544" cy="0"/>
            </a:xfrm>
            <a:prstGeom prst="line">
              <a:avLst/>
            </a:prstGeom>
            <a:ln w="38100">
              <a:solidFill>
                <a:srgbClr val="458B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xmlns="" id="{25C6A573-0DFC-474B-B17E-FB784336937B}"/>
                </a:ext>
              </a:extLst>
            </p:cNvPr>
            <p:cNvCxnSpPr/>
            <p:nvPr/>
          </p:nvCxnSpPr>
          <p:spPr>
            <a:xfrm>
              <a:off x="762002" y="3472815"/>
              <a:ext cx="3406544" cy="0"/>
            </a:xfrm>
            <a:prstGeom prst="line">
              <a:avLst/>
            </a:prstGeom>
            <a:ln w="38100">
              <a:solidFill>
                <a:srgbClr val="EE3B3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xmlns="" id="{38C07CED-80F5-47B3-A693-EE553DD73E12}"/>
                </a:ext>
              </a:extLst>
            </p:cNvPr>
            <p:cNvCxnSpPr/>
            <p:nvPr/>
          </p:nvCxnSpPr>
          <p:spPr>
            <a:xfrm>
              <a:off x="762002" y="4308403"/>
              <a:ext cx="3406544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xmlns="" id="{A1FD10C5-1003-4435-8DAB-20DCEB731965}"/>
                </a:ext>
              </a:extLst>
            </p:cNvPr>
            <p:cNvCxnSpPr/>
            <p:nvPr/>
          </p:nvCxnSpPr>
          <p:spPr>
            <a:xfrm>
              <a:off x="762002" y="4738561"/>
              <a:ext cx="3406544" cy="0"/>
            </a:xfrm>
            <a:prstGeom prst="line">
              <a:avLst/>
            </a:prstGeom>
            <a:ln w="38100">
              <a:solidFill>
                <a:srgbClr val="A02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xmlns="" id="{908580CD-83CF-412F-84AA-1DBB155F35D8}"/>
                </a:ext>
              </a:extLst>
            </p:cNvPr>
            <p:cNvCxnSpPr/>
            <p:nvPr/>
          </p:nvCxnSpPr>
          <p:spPr>
            <a:xfrm>
              <a:off x="762002" y="4772387"/>
              <a:ext cx="3406544" cy="0"/>
            </a:xfrm>
            <a:prstGeom prst="line">
              <a:avLst/>
            </a:prstGeom>
            <a:ln w="38100">
              <a:solidFill>
                <a:srgbClr val="FFA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xmlns="" id="{11B0E671-FB5B-4D7F-B646-59E7BCB0A5E2}"/>
                </a:ext>
              </a:extLst>
            </p:cNvPr>
            <p:cNvCxnSpPr/>
            <p:nvPr/>
          </p:nvCxnSpPr>
          <p:spPr>
            <a:xfrm>
              <a:off x="762002" y="5033530"/>
              <a:ext cx="3406544" cy="0"/>
            </a:xfrm>
            <a:prstGeom prst="line">
              <a:avLst/>
            </a:prstGeom>
            <a:ln w="38100">
              <a:solidFill>
                <a:srgbClr val="8B650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4902319" y="2947443"/>
            <a:ext cx="5325533" cy="2811309"/>
            <a:chOff x="3378318" y="2947442"/>
            <a:chExt cx="5325533" cy="2811309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5436277" y="3807882"/>
              <a:ext cx="1218965" cy="1362432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378318" y="5112420"/>
              <a:ext cx="2121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i="1" dirty="0">
                  <a:solidFill>
                    <a:schemeClr val="bg1">
                      <a:lumMod val="65000"/>
                    </a:schemeClr>
                  </a:solidFill>
                </a:rPr>
                <a:t>Valeur moyenne pour l’ensemble des situations de production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373359" y="2947442"/>
              <a:ext cx="1330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solidFill>
                    <a:schemeClr val="bg1">
                      <a:lumMod val="65000"/>
                    </a:schemeClr>
                  </a:solidFill>
                </a:rPr>
                <a:t>Valeur de la feuille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7040903" y="3123814"/>
              <a:ext cx="481067" cy="1386416"/>
            </a:xfrm>
            <a:prstGeom prst="ellips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2532615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/>
      <p:bldP spid="11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4D8F06-A6C2-49AE-8A39-6C1A3F40EA9F}"/>
              </a:ext>
            </a:extLst>
          </p:cNvPr>
          <p:cNvSpPr/>
          <p:nvPr/>
        </p:nvSpPr>
        <p:spPr>
          <a:xfrm>
            <a:off x="1608413" y="1848951"/>
            <a:ext cx="1063323" cy="5487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tx1"/>
                </a:solidFill>
                <a:cs typeface="Arial" panose="020B0604020202020204" pitchFamily="34" charset="0"/>
              </a:rPr>
              <a:t>Luvisol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tx1"/>
                </a:solidFill>
                <a:cs typeface="Arial" panose="020B0604020202020204" pitchFamily="34" charset="0"/>
              </a:rPr>
              <a:t>Cambisol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tx1"/>
                </a:solidFill>
                <a:cs typeface="Arial" panose="020B0604020202020204" pitchFamily="34" charset="0"/>
              </a:rPr>
              <a:t>Fluvisol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04285A-6AD7-486E-A622-67B4D4FFD621}"/>
              </a:ext>
            </a:extLst>
          </p:cNvPr>
          <p:cNvSpPr/>
          <p:nvPr/>
        </p:nvSpPr>
        <p:spPr>
          <a:xfrm>
            <a:off x="5320892" y="1832069"/>
            <a:ext cx="1372628" cy="184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Sol nu (référence)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68A8E7-1EB1-4E45-AF27-201FFD292EDE}"/>
              </a:ext>
            </a:extLst>
          </p:cNvPr>
          <p:cNvSpPr/>
          <p:nvPr/>
        </p:nvSpPr>
        <p:spPr>
          <a:xfrm>
            <a:off x="2981671" y="2638538"/>
            <a:ext cx="1688283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1050" b="1" dirty="0">
                <a:cs typeface="Arial" panose="020B0604020202020204" pitchFamily="34" charset="0"/>
              </a:rPr>
              <a:t>Blé-Blé-</a:t>
            </a: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CI</a:t>
            </a:r>
            <a:r>
              <a:rPr lang="fr-FR" sz="1050" b="1" dirty="0">
                <a:cs typeface="Arial" panose="020B0604020202020204" pitchFamily="34" charset="0"/>
              </a:rPr>
              <a:t>/</a:t>
            </a:r>
            <a:r>
              <a:rPr lang="fr-FR" sz="105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Solnu</a:t>
            </a:r>
            <a:r>
              <a:rPr lang="fr-FR" sz="1050" b="1" dirty="0">
                <a:cs typeface="Arial" panose="020B0604020202020204" pitchFamily="34" charset="0"/>
              </a:rPr>
              <a:t>-Betterave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91721E-4A07-48DC-A635-9C83978A0C04}"/>
              </a:ext>
            </a:extLst>
          </p:cNvPr>
          <p:cNvSpPr/>
          <p:nvPr/>
        </p:nvSpPr>
        <p:spPr>
          <a:xfrm>
            <a:off x="2981670" y="1508313"/>
            <a:ext cx="1654118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050" b="1" dirty="0">
                <a:cs typeface="Arial" panose="020B0604020202020204" pitchFamily="34" charset="0"/>
              </a:rPr>
              <a:t>Blé-</a:t>
            </a: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CI</a:t>
            </a:r>
            <a:r>
              <a:rPr lang="fr-FR" sz="1050" b="1" dirty="0">
                <a:cs typeface="Arial" panose="020B0604020202020204" pitchFamily="34" charset="0"/>
              </a:rPr>
              <a:t>/</a:t>
            </a:r>
            <a:r>
              <a:rPr lang="fr-FR" sz="1050" b="1" dirty="0" err="1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Solnu</a:t>
            </a:r>
            <a:r>
              <a:rPr lang="fr-FR" sz="1050" b="1" dirty="0">
                <a:cs typeface="Arial" panose="020B0604020202020204" pitchFamily="34" charset="0"/>
              </a:rPr>
              <a:t>-Maïs grain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D621B3-8A03-4DF0-87DE-9CC7185DDC1A}"/>
              </a:ext>
            </a:extLst>
          </p:cNvPr>
          <p:cNvSpPr/>
          <p:nvPr/>
        </p:nvSpPr>
        <p:spPr>
          <a:xfrm>
            <a:off x="5709178" y="1621670"/>
            <a:ext cx="3273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i="1" dirty="0">
                <a:cs typeface="Times New Roman" panose="02020603050405020304" pitchFamily="18" charset="0"/>
              </a:rPr>
              <a:t>VS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4741007F-1771-47D9-B77B-3A46AD2F22C7}"/>
              </a:ext>
            </a:extLst>
          </p:cNvPr>
          <p:cNvCxnSpPr>
            <a:cxnSpLocks/>
          </p:cNvCxnSpPr>
          <p:nvPr/>
        </p:nvCxnSpPr>
        <p:spPr>
          <a:xfrm>
            <a:off x="3651642" y="1946640"/>
            <a:ext cx="166925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CFE0C144-3060-4A73-95DC-9DDDBD3191AC}"/>
              </a:ext>
            </a:extLst>
          </p:cNvPr>
          <p:cNvCxnSpPr>
            <a:cxnSpLocks/>
          </p:cNvCxnSpPr>
          <p:nvPr/>
        </p:nvCxnSpPr>
        <p:spPr>
          <a:xfrm>
            <a:off x="3651642" y="1752989"/>
            <a:ext cx="0" cy="201002"/>
          </a:xfrm>
          <a:prstGeom prst="line">
            <a:avLst/>
          </a:prstGeom>
          <a:ln w="28575">
            <a:solidFill>
              <a:srgbClr val="1F1F1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40F39E-48F0-40FC-B900-356EAD128A80}"/>
              </a:ext>
            </a:extLst>
          </p:cNvPr>
          <p:cNvSpPr/>
          <p:nvPr/>
        </p:nvSpPr>
        <p:spPr>
          <a:xfrm>
            <a:off x="5320893" y="1134262"/>
            <a:ext cx="1372628" cy="465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Ray-grass d'Italie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Moutarde blanche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Mélange d’espèces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F4971EDD-86F9-43F4-B0BA-28E860803B96}"/>
              </a:ext>
            </a:extLst>
          </p:cNvPr>
          <p:cNvGrpSpPr/>
          <p:nvPr/>
        </p:nvGrpSpPr>
        <p:grpSpPr>
          <a:xfrm>
            <a:off x="6858924" y="1259182"/>
            <a:ext cx="190643" cy="249131"/>
            <a:chOff x="7504640" y="2185023"/>
            <a:chExt cx="254190" cy="332174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638F3B86-C77A-4F7C-B8AE-D75F66F70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4640" y="2344709"/>
              <a:ext cx="254190" cy="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xmlns="" id="{E5C684D5-4D4C-4A40-A749-BE9E857D1ECD}"/>
                </a:ext>
              </a:extLst>
            </p:cNvPr>
            <p:cNvCxnSpPr>
              <a:cxnSpLocks/>
            </p:cNvCxnSpPr>
            <p:nvPr/>
          </p:nvCxnSpPr>
          <p:spPr>
            <a:xfrm>
              <a:off x="7504640" y="2344745"/>
              <a:ext cx="254190" cy="1724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xmlns="" id="{DE660E99-72E3-4AC5-A1BA-A2DDF1C90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4640" y="2185023"/>
              <a:ext cx="254190" cy="1597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6B3455BE-F020-462E-9C03-71498784B671}"/>
              </a:ext>
            </a:extLst>
          </p:cNvPr>
          <p:cNvCxnSpPr>
            <a:cxnSpLocks/>
          </p:cNvCxnSpPr>
          <p:nvPr/>
        </p:nvCxnSpPr>
        <p:spPr>
          <a:xfrm>
            <a:off x="3675876" y="2470145"/>
            <a:ext cx="1630728" cy="149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99CECA3-70F0-4B8C-9C19-B795A8985585}"/>
              </a:ext>
            </a:extLst>
          </p:cNvPr>
          <p:cNvSpPr/>
          <p:nvPr/>
        </p:nvSpPr>
        <p:spPr>
          <a:xfrm>
            <a:off x="5320893" y="2962294"/>
            <a:ext cx="1365971" cy="19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</a:rPr>
              <a:t>Sol nu (référence)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BADC73-A644-4FE3-9660-8709724C1764}"/>
              </a:ext>
            </a:extLst>
          </p:cNvPr>
          <p:cNvSpPr/>
          <p:nvPr/>
        </p:nvSpPr>
        <p:spPr>
          <a:xfrm>
            <a:off x="5709176" y="2745908"/>
            <a:ext cx="3273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i="1" dirty="0">
                <a:cs typeface="Times New Roman" panose="02020603050405020304" pitchFamily="18" charset="0"/>
              </a:rPr>
              <a:t>VS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69A7875A-5C67-4C14-93B7-0A7E9B5A6468}"/>
              </a:ext>
            </a:extLst>
          </p:cNvPr>
          <p:cNvCxnSpPr>
            <a:cxnSpLocks/>
          </p:cNvCxnSpPr>
          <p:nvPr/>
        </p:nvCxnSpPr>
        <p:spPr>
          <a:xfrm>
            <a:off x="3976951" y="3059874"/>
            <a:ext cx="133679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534D65CA-0ED6-47AD-8044-9134C9430AAB}"/>
              </a:ext>
            </a:extLst>
          </p:cNvPr>
          <p:cNvCxnSpPr>
            <a:cxnSpLocks/>
          </p:cNvCxnSpPr>
          <p:nvPr/>
        </p:nvCxnSpPr>
        <p:spPr>
          <a:xfrm>
            <a:off x="3341870" y="1358857"/>
            <a:ext cx="0" cy="143206"/>
          </a:xfrm>
          <a:prstGeom prst="line">
            <a:avLst/>
          </a:prstGeom>
          <a:ln w="19050" cap="rnd">
            <a:solidFill>
              <a:srgbClr val="1F1F1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47051EE1-F320-404E-8AA8-4A69771E6098}"/>
              </a:ext>
            </a:extLst>
          </p:cNvPr>
          <p:cNvCxnSpPr>
            <a:cxnSpLocks/>
          </p:cNvCxnSpPr>
          <p:nvPr/>
        </p:nvCxnSpPr>
        <p:spPr>
          <a:xfrm flipH="1">
            <a:off x="3984093" y="2877322"/>
            <a:ext cx="5420" cy="190503"/>
          </a:xfrm>
          <a:prstGeom prst="line">
            <a:avLst/>
          </a:prstGeom>
          <a:ln w="19050">
            <a:solidFill>
              <a:srgbClr val="1F1F1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6B1E5D41-B676-4A5F-BA28-428AA7892537}"/>
              </a:ext>
            </a:extLst>
          </p:cNvPr>
          <p:cNvCxnSpPr>
            <a:cxnSpLocks/>
          </p:cNvCxnSpPr>
          <p:nvPr/>
        </p:nvCxnSpPr>
        <p:spPr>
          <a:xfrm>
            <a:off x="3682949" y="2474455"/>
            <a:ext cx="557" cy="152849"/>
          </a:xfrm>
          <a:prstGeom prst="line">
            <a:avLst/>
          </a:prstGeom>
          <a:ln w="19050">
            <a:solidFill>
              <a:srgbClr val="1F1F1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A538B6B-B3E6-4A42-B538-139AF0D4BD15}"/>
              </a:ext>
            </a:extLst>
          </p:cNvPr>
          <p:cNvSpPr/>
          <p:nvPr/>
        </p:nvSpPr>
        <p:spPr>
          <a:xfrm>
            <a:off x="5320892" y="2252427"/>
            <a:ext cx="1372628" cy="465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Ray-grass d'Italie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Moutarde blanche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Mélange d’espèces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9F769A0D-A331-4D94-8D2E-5D12FB2E0E2B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6693520" y="2485076"/>
            <a:ext cx="1225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47FF70E5-F908-435C-BA7B-DDB55603CEC6}"/>
              </a:ext>
            </a:extLst>
          </p:cNvPr>
          <p:cNvGrpSpPr/>
          <p:nvPr/>
        </p:nvGrpSpPr>
        <p:grpSpPr>
          <a:xfrm>
            <a:off x="6842146" y="2374736"/>
            <a:ext cx="197301" cy="249131"/>
            <a:chOff x="7492630" y="3678244"/>
            <a:chExt cx="263068" cy="332174"/>
          </a:xfrm>
        </p:grpSpPr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xmlns="" id="{651962E6-B060-466D-B064-AFB25A13F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2630" y="3837930"/>
              <a:ext cx="254190" cy="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xmlns="" id="{B67C10D1-03C5-4C29-AC74-0452DB2A93A9}"/>
                </a:ext>
              </a:extLst>
            </p:cNvPr>
            <p:cNvCxnSpPr>
              <a:cxnSpLocks/>
            </p:cNvCxnSpPr>
            <p:nvPr/>
          </p:nvCxnSpPr>
          <p:spPr>
            <a:xfrm>
              <a:off x="7492630" y="3837966"/>
              <a:ext cx="254190" cy="1724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DFAC805E-EDC0-4824-9C26-1B693D34BA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1508" y="3678244"/>
              <a:ext cx="254190" cy="1597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37FC8F2F-90B2-4A4C-94AE-77244FB49D7A}"/>
              </a:ext>
            </a:extLst>
          </p:cNvPr>
          <p:cNvCxnSpPr>
            <a:cxnSpLocks/>
          </p:cNvCxnSpPr>
          <p:nvPr/>
        </p:nvCxnSpPr>
        <p:spPr>
          <a:xfrm>
            <a:off x="2677188" y="2165757"/>
            <a:ext cx="1378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ECB76B1E-E09D-435B-93F4-244E385387DA}"/>
              </a:ext>
            </a:extLst>
          </p:cNvPr>
          <p:cNvCxnSpPr>
            <a:cxnSpLocks/>
          </p:cNvCxnSpPr>
          <p:nvPr/>
        </p:nvCxnSpPr>
        <p:spPr>
          <a:xfrm>
            <a:off x="2820032" y="1600645"/>
            <a:ext cx="161638" cy="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98F15BE2-80E9-4980-9543-FFBEFE43DD0F}"/>
              </a:ext>
            </a:extLst>
          </p:cNvPr>
          <p:cNvCxnSpPr>
            <a:cxnSpLocks/>
          </p:cNvCxnSpPr>
          <p:nvPr/>
        </p:nvCxnSpPr>
        <p:spPr>
          <a:xfrm>
            <a:off x="2820032" y="2730871"/>
            <a:ext cx="161638" cy="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5D9B33AE-6F6E-46D4-A372-0F6292EC7457}"/>
              </a:ext>
            </a:extLst>
          </p:cNvPr>
          <p:cNvCxnSpPr>
            <a:cxnSpLocks/>
          </p:cNvCxnSpPr>
          <p:nvPr/>
        </p:nvCxnSpPr>
        <p:spPr>
          <a:xfrm>
            <a:off x="2825089" y="1600644"/>
            <a:ext cx="0" cy="11302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xmlns="" id="{93D9736A-E3CF-44A0-BFE2-CD75FDAA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7348" y="1837588"/>
            <a:ext cx="1056072" cy="75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F8F75B7D-7B63-4D89-AAEE-8E2F408EF797}"/>
              </a:ext>
            </a:extLst>
          </p:cNvPr>
          <p:cNvSpPr txBox="1"/>
          <p:nvPr/>
        </p:nvSpPr>
        <p:spPr>
          <a:xfrm>
            <a:off x="9254811" y="2655776"/>
            <a:ext cx="115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cs typeface="Arial" panose="020B0604020202020204" pitchFamily="34" charset="0"/>
              </a:rPr>
              <a:t>Simulation sur </a:t>
            </a:r>
          </a:p>
          <a:p>
            <a:pPr algn="ctr"/>
            <a:r>
              <a:rPr lang="fr-FR" sz="900" dirty="0">
                <a:cs typeface="Arial" panose="020B0604020202020204" pitchFamily="34" charset="0"/>
              </a:rPr>
              <a:t>30 ans (1983-2013)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5016EC7A-8C3D-47AA-88A5-863BDB5D06BB}"/>
              </a:ext>
            </a:extLst>
          </p:cNvPr>
          <p:cNvCxnSpPr>
            <a:cxnSpLocks/>
          </p:cNvCxnSpPr>
          <p:nvPr/>
        </p:nvCxnSpPr>
        <p:spPr>
          <a:xfrm>
            <a:off x="6705947" y="1381229"/>
            <a:ext cx="1997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xmlns="" id="{2C3B759D-4201-438B-9F3E-3D8B67121A29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341870" y="1358857"/>
            <a:ext cx="1979022" cy="80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67F1ED9-7681-4A7E-9C95-04996E06EB64}"/>
              </a:ext>
            </a:extLst>
          </p:cNvPr>
          <p:cNvSpPr/>
          <p:nvPr/>
        </p:nvSpPr>
        <p:spPr>
          <a:xfrm>
            <a:off x="7054332" y="1112614"/>
            <a:ext cx="1888316" cy="5770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Résidus</a:t>
            </a:r>
            <a:r>
              <a:rPr lang="en-US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enfouis</a:t>
            </a:r>
            <a:r>
              <a:rPr lang="en-US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 dans le sol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Mulch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Exportation des résidus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4EA8E7CE-14E1-4DCE-95C3-2AE1996E877D}"/>
              </a:ext>
            </a:extLst>
          </p:cNvPr>
          <p:cNvSpPr/>
          <p:nvPr/>
        </p:nvSpPr>
        <p:spPr>
          <a:xfrm>
            <a:off x="7054332" y="2233082"/>
            <a:ext cx="1888315" cy="5770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Résidus</a:t>
            </a:r>
            <a:r>
              <a:rPr lang="en-US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enfouis</a:t>
            </a:r>
            <a:r>
              <a:rPr lang="en-US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 dans le sol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Mulch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rgbClr val="000000"/>
                </a:solidFill>
                <a:cs typeface="Times New Roman" panose="02020603050405020304" pitchFamily="18" charset="0"/>
              </a:rPr>
              <a:t>Exportation des résidus</a:t>
            </a:r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xmlns="" id="{E718D9E0-04BA-499B-9CB3-22037D63C544}"/>
              </a:ext>
            </a:extLst>
          </p:cNvPr>
          <p:cNvSpPr/>
          <p:nvPr/>
        </p:nvSpPr>
        <p:spPr>
          <a:xfrm>
            <a:off x="7381591" y="3612384"/>
            <a:ext cx="1668580" cy="3988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xmlns="" id="{AC8EDF28-583E-4A4C-9997-3480BF3CFC50}"/>
              </a:ext>
            </a:extLst>
          </p:cNvPr>
          <p:cNvSpPr/>
          <p:nvPr/>
        </p:nvSpPr>
        <p:spPr>
          <a:xfrm>
            <a:off x="3568729" y="3612384"/>
            <a:ext cx="3262533" cy="3988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D85D72AC-CF6B-4E41-926F-7A75770F9783}"/>
              </a:ext>
            </a:extLst>
          </p:cNvPr>
          <p:cNvSpPr/>
          <p:nvPr/>
        </p:nvSpPr>
        <p:spPr>
          <a:xfrm>
            <a:off x="1935672" y="3600693"/>
            <a:ext cx="1063323" cy="39882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C003C25D-3C72-4FF4-A3CD-66E8ED5E09E1}"/>
              </a:ext>
            </a:extLst>
          </p:cNvPr>
          <p:cNvSpPr/>
          <p:nvPr/>
        </p:nvSpPr>
        <p:spPr>
          <a:xfrm>
            <a:off x="7489114" y="3592508"/>
            <a:ext cx="1453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cs typeface="Times New Roman" panose="02020603050405020304" pitchFamily="18" charset="0"/>
              </a:rPr>
              <a:t>3 mode de gestion des résidus de CI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xmlns="" id="{0EE4DA43-DF14-4D9F-8280-109F7373EA1B}"/>
              </a:ext>
            </a:extLst>
          </p:cNvPr>
          <p:cNvSpPr txBox="1"/>
          <p:nvPr/>
        </p:nvSpPr>
        <p:spPr>
          <a:xfrm>
            <a:off x="5634749" y="3684841"/>
            <a:ext cx="1209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cs typeface="Times New Roman" panose="02020603050405020304" pitchFamily="18" charset="0"/>
              </a:rPr>
              <a:t>3 espèces de CI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xmlns="" id="{AE0D21FC-097B-4655-AD19-636250D26388}"/>
              </a:ext>
            </a:extLst>
          </p:cNvPr>
          <p:cNvSpPr txBox="1"/>
          <p:nvPr/>
        </p:nvSpPr>
        <p:spPr>
          <a:xfrm>
            <a:off x="3778973" y="3684841"/>
            <a:ext cx="106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cs typeface="Times New Roman" panose="02020603050405020304" pitchFamily="18" charset="0"/>
              </a:rPr>
              <a:t>2 rotations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xmlns="" id="{377C48CA-EC1A-43F1-8170-3BC1220B60FD}"/>
              </a:ext>
            </a:extLst>
          </p:cNvPr>
          <p:cNvSpPr txBox="1"/>
          <p:nvPr/>
        </p:nvSpPr>
        <p:spPr>
          <a:xfrm>
            <a:off x="1765348" y="3674570"/>
            <a:ext cx="1341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cs typeface="Times New Roman" panose="02020603050405020304" pitchFamily="18" charset="0"/>
              </a:rPr>
              <a:t>3 types de sol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xmlns="" id="{7A5475B9-753F-4349-8756-250AF4C09789}"/>
              </a:ext>
            </a:extLst>
          </p:cNvPr>
          <p:cNvSpPr txBox="1"/>
          <p:nvPr/>
        </p:nvSpPr>
        <p:spPr>
          <a:xfrm>
            <a:off x="2555236" y="3336770"/>
            <a:ext cx="45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cs typeface="Times New Roman" panose="02020603050405020304" pitchFamily="18" charset="0"/>
              </a:rPr>
              <a:t>SOL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xmlns="" id="{3B0DF63B-36CE-4964-B28C-36F786B1BCDC}"/>
              </a:ext>
            </a:extLst>
          </p:cNvPr>
          <p:cNvSpPr txBox="1"/>
          <p:nvPr/>
        </p:nvSpPr>
        <p:spPr>
          <a:xfrm>
            <a:off x="4062644" y="3336770"/>
            <a:ext cx="1826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cs typeface="Times New Roman" panose="02020603050405020304" pitchFamily="18" charset="0"/>
              </a:rPr>
              <a:t>SEQUENCES DE CULTURES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xmlns="" id="{3C5F418F-72C4-4054-A8AE-45A2066C38B1}"/>
              </a:ext>
            </a:extLst>
          </p:cNvPr>
          <p:cNvSpPr txBox="1"/>
          <p:nvPr/>
        </p:nvSpPr>
        <p:spPr>
          <a:xfrm>
            <a:off x="7399250" y="3336770"/>
            <a:ext cx="1647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fr-FR" sz="1200" b="1" i="1" dirty="0">
                <a:cs typeface="Times New Roman" panose="02020603050405020304" pitchFamily="18" charset="0"/>
              </a:rPr>
              <a:t>PRATIQUES AGRICOLES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6E7F6AD6-598B-47D1-8D18-645E8C49B4D4}"/>
              </a:ext>
            </a:extLst>
          </p:cNvPr>
          <p:cNvSpPr/>
          <p:nvPr/>
        </p:nvSpPr>
        <p:spPr>
          <a:xfrm>
            <a:off x="3218676" y="3673297"/>
            <a:ext cx="3818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cs typeface="Times New Roman" panose="02020603050405020304" pitchFamily="18" charset="0"/>
                <a:sym typeface="Wingdings 2" panose="05020102010507070707" pitchFamily="18" charset="2"/>
              </a:rPr>
              <a:t> </a:t>
            </a:r>
            <a:endParaRPr lang="fr-FR" sz="135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AC7B0C02-B5A6-4EB0-8A87-7FEEC3FA0BBB}"/>
              </a:ext>
            </a:extLst>
          </p:cNvPr>
          <p:cNvSpPr/>
          <p:nvPr/>
        </p:nvSpPr>
        <p:spPr>
          <a:xfrm>
            <a:off x="5142035" y="3673297"/>
            <a:ext cx="3818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cs typeface="Times New Roman" panose="02020603050405020304" pitchFamily="18" charset="0"/>
                <a:sym typeface="Wingdings 2" panose="05020102010507070707" pitchFamily="18" charset="2"/>
              </a:rPr>
              <a:t> </a:t>
            </a:r>
            <a:endParaRPr lang="fr-FR" sz="135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CC14371A-75A7-4BDC-B055-80A0A2C11609}"/>
              </a:ext>
            </a:extLst>
          </p:cNvPr>
          <p:cNvSpPr/>
          <p:nvPr/>
        </p:nvSpPr>
        <p:spPr>
          <a:xfrm>
            <a:off x="6983786" y="3673297"/>
            <a:ext cx="3818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>
                <a:cs typeface="Times New Roman" panose="02020603050405020304" pitchFamily="18" charset="0"/>
                <a:sym typeface="Wingdings 2" panose="05020102010507070707" pitchFamily="18" charset="2"/>
              </a:rPr>
              <a:t> </a:t>
            </a:r>
            <a:endParaRPr lang="fr-FR" sz="1350" dirty="0"/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xmlns="" id="{9A507E0D-3CFF-45EC-92E9-71941271FF41}"/>
              </a:ext>
            </a:extLst>
          </p:cNvPr>
          <p:cNvCxnSpPr>
            <a:cxnSpLocks/>
          </p:cNvCxnSpPr>
          <p:nvPr/>
        </p:nvCxnSpPr>
        <p:spPr>
          <a:xfrm>
            <a:off x="6692092" y="2494499"/>
            <a:ext cx="1997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ccolade fermante 1">
            <a:extLst>
              <a:ext uri="{FF2B5EF4-FFF2-40B4-BE49-F238E27FC236}">
                <a16:creationId xmlns:a16="http://schemas.microsoft.com/office/drawing/2014/main" xmlns="" id="{C67A65D7-DC51-4C43-8D15-D2CADD60E777}"/>
              </a:ext>
            </a:extLst>
          </p:cNvPr>
          <p:cNvSpPr/>
          <p:nvPr/>
        </p:nvSpPr>
        <p:spPr>
          <a:xfrm>
            <a:off x="9109556" y="1027075"/>
            <a:ext cx="168074" cy="2663510"/>
          </a:xfrm>
          <a:prstGeom prst="rightBrace">
            <a:avLst>
              <a:gd name="adj1" fmla="val 90809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5A98CF-EE57-46A7-A68C-705968612401}"/>
              </a:ext>
            </a:extLst>
          </p:cNvPr>
          <p:cNvSpPr/>
          <p:nvPr/>
        </p:nvSpPr>
        <p:spPr>
          <a:xfrm>
            <a:off x="3291312" y="1127119"/>
            <a:ext cx="3414461" cy="3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7378115C-93F0-4482-A848-A898EE61E653}"/>
              </a:ext>
            </a:extLst>
          </p:cNvPr>
          <p:cNvSpPr/>
          <p:nvPr/>
        </p:nvSpPr>
        <p:spPr>
          <a:xfrm>
            <a:off x="3359021" y="1772086"/>
            <a:ext cx="3319628" cy="3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8281583-EBFC-413C-A73E-A9997775EDA4}"/>
              </a:ext>
            </a:extLst>
          </p:cNvPr>
          <p:cNvSpPr/>
          <p:nvPr/>
        </p:nvSpPr>
        <p:spPr>
          <a:xfrm>
            <a:off x="3530603" y="2248381"/>
            <a:ext cx="3169576" cy="3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646B7EA6-133C-4A1E-AEE7-5D3E16D56779}"/>
              </a:ext>
            </a:extLst>
          </p:cNvPr>
          <p:cNvSpPr/>
          <p:nvPr/>
        </p:nvSpPr>
        <p:spPr>
          <a:xfrm>
            <a:off x="3362601" y="2891667"/>
            <a:ext cx="3119929" cy="3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A849442-7E77-4E6B-91BD-4E4355EA84D7}"/>
              </a:ext>
            </a:extLst>
          </p:cNvPr>
          <p:cNvSpPr/>
          <p:nvPr/>
        </p:nvSpPr>
        <p:spPr>
          <a:xfrm>
            <a:off x="5272014" y="1041901"/>
            <a:ext cx="1432871" cy="2329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C98A0C0-3C1B-4B2C-B985-07C26FDA363F}"/>
              </a:ext>
            </a:extLst>
          </p:cNvPr>
          <p:cNvSpPr/>
          <p:nvPr/>
        </p:nvSpPr>
        <p:spPr>
          <a:xfrm>
            <a:off x="6698730" y="1027075"/>
            <a:ext cx="2357602" cy="2329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0" dirty="0">
                <a:latin typeface="+mn-lt"/>
              </a:rPr>
              <a:t>Simulations (locales) de pratiques de gestion des couverts intermédiaires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xmlns="" id="{4EC332CD-1714-459F-A07A-5C152A0FE9B4}"/>
              </a:ext>
            </a:extLst>
          </p:cNvPr>
          <p:cNvSpPr txBox="1"/>
          <p:nvPr/>
        </p:nvSpPr>
        <p:spPr>
          <a:xfrm rot="20916374">
            <a:off x="3561409" y="1883985"/>
            <a:ext cx="5284102" cy="300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cs typeface="Times New Roman" panose="02020603050405020304" pitchFamily="18" charset="0"/>
              </a:rPr>
              <a:t>60  situations de production </a:t>
            </a:r>
            <a:r>
              <a:rPr lang="fr-FR" sz="1350" dirty="0">
                <a:cs typeface="Times New Roman" panose="02020603050405020304" pitchFamily="18" charset="0"/>
              </a:rPr>
              <a:t>en grande culture, sans irrigation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1159285" y="4357315"/>
            <a:ext cx="9866525" cy="3156668"/>
            <a:chOff x="-364716" y="4357315"/>
            <a:chExt cx="9866525" cy="3156668"/>
          </a:xfrm>
        </p:grpSpPr>
        <p:sp>
          <p:nvSpPr>
            <p:cNvPr id="6" name="Rectangle 5"/>
            <p:cNvSpPr/>
            <p:nvPr/>
          </p:nvSpPr>
          <p:spPr>
            <a:xfrm>
              <a:off x="-364716" y="4357315"/>
              <a:ext cx="9866525" cy="3156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xmlns="" id="{65FBA47B-B726-4220-9233-24E7CF0EC6FE}"/>
                </a:ext>
              </a:extLst>
            </p:cNvPr>
            <p:cNvGrpSpPr/>
            <p:nvPr/>
          </p:nvGrpSpPr>
          <p:grpSpPr>
            <a:xfrm>
              <a:off x="14547" y="5306010"/>
              <a:ext cx="1990181" cy="1513474"/>
              <a:chOff x="240351" y="3163444"/>
              <a:chExt cx="2653574" cy="2017965"/>
            </a:xfrm>
          </p:grpSpPr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xmlns="" id="{CF69BA99-3719-49B4-BA2E-19AC74EE6B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t="50572" r="67766"/>
              <a:stretch/>
            </p:blipFill>
            <p:spPr>
              <a:xfrm>
                <a:off x="240351" y="3163444"/>
                <a:ext cx="2653574" cy="2017965"/>
              </a:xfrm>
              <a:prstGeom prst="rect">
                <a:avLst/>
              </a:prstGeom>
            </p:spPr>
          </p:pic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xmlns="" id="{94253CC9-95A7-495C-94BE-47B229B6C368}"/>
                  </a:ext>
                </a:extLst>
              </p:cNvPr>
              <p:cNvGrpSpPr/>
              <p:nvPr/>
            </p:nvGrpSpPr>
            <p:grpSpPr>
              <a:xfrm>
                <a:off x="583073" y="3298110"/>
                <a:ext cx="1102199" cy="433533"/>
                <a:chOff x="6459186" y="1962473"/>
                <a:chExt cx="1102199" cy="433533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CAD02DB3-37EC-45E1-8277-662667137FC3}"/>
                    </a:ext>
                  </a:extLst>
                </p:cNvPr>
                <p:cNvSpPr/>
                <p:nvPr/>
              </p:nvSpPr>
              <p:spPr>
                <a:xfrm>
                  <a:off x="6459186" y="1987873"/>
                  <a:ext cx="1102199" cy="408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grpSp>
              <p:nvGrpSpPr>
                <p:cNvPr id="80" name="Groupe 79">
                  <a:extLst>
                    <a:ext uri="{FF2B5EF4-FFF2-40B4-BE49-F238E27FC236}">
                      <a16:creationId xmlns:a16="http://schemas.microsoft.com/office/drawing/2014/main" xmlns="" id="{B4ACAC9F-8FB6-4F40-A11B-779E8D85BCF5}"/>
                    </a:ext>
                  </a:extLst>
                </p:cNvPr>
                <p:cNvGrpSpPr/>
                <p:nvPr/>
              </p:nvGrpSpPr>
              <p:grpSpPr>
                <a:xfrm>
                  <a:off x="6550685" y="2194055"/>
                  <a:ext cx="236495" cy="101042"/>
                  <a:chOff x="152400" y="1009193"/>
                  <a:chExt cx="262467" cy="114295"/>
                </a:xfrm>
              </p:grpSpPr>
              <p:cxnSp>
                <p:nvCxnSpPr>
                  <p:cNvPr id="91" name="Connecteur droit 90">
                    <a:extLst>
                      <a:ext uri="{FF2B5EF4-FFF2-40B4-BE49-F238E27FC236}">
                        <a16:creationId xmlns:a16="http://schemas.microsoft.com/office/drawing/2014/main" xmlns="" id="{3499088D-318E-4190-B4D4-EDFA43020C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2400" y="1066340"/>
                    <a:ext cx="262467" cy="0"/>
                  </a:xfrm>
                  <a:prstGeom prst="line">
                    <a:avLst/>
                  </a:prstGeom>
                  <a:ln w="38100">
                    <a:solidFill>
                      <a:srgbClr val="C49B3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Ellipse 91">
                    <a:extLst>
                      <a:ext uri="{FF2B5EF4-FFF2-40B4-BE49-F238E27FC236}">
                        <a16:creationId xmlns:a16="http://schemas.microsoft.com/office/drawing/2014/main" xmlns="" id="{5ACFDD59-2927-4ED4-BED7-14E719DC4CD4}"/>
                      </a:ext>
                    </a:extLst>
                  </p:cNvPr>
                  <p:cNvSpPr/>
                  <p:nvPr/>
                </p:nvSpPr>
                <p:spPr>
                  <a:xfrm>
                    <a:off x="230716" y="1009193"/>
                    <a:ext cx="105834" cy="114295"/>
                  </a:xfrm>
                  <a:prstGeom prst="ellipse">
                    <a:avLst/>
                  </a:prstGeom>
                  <a:solidFill>
                    <a:srgbClr val="C49B35"/>
                  </a:solidFill>
                  <a:ln>
                    <a:solidFill>
                      <a:srgbClr val="C49B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grpSp>
              <p:nvGrpSpPr>
                <p:cNvPr id="81" name="Groupe 80">
                  <a:extLst>
                    <a:ext uri="{FF2B5EF4-FFF2-40B4-BE49-F238E27FC236}">
                      <a16:creationId xmlns:a16="http://schemas.microsoft.com/office/drawing/2014/main" xmlns="" id="{76595801-1A00-4889-A7D0-5363BA9CB231}"/>
                    </a:ext>
                  </a:extLst>
                </p:cNvPr>
                <p:cNvGrpSpPr/>
                <p:nvPr/>
              </p:nvGrpSpPr>
              <p:grpSpPr>
                <a:xfrm>
                  <a:off x="6550685" y="2032414"/>
                  <a:ext cx="236495" cy="101042"/>
                  <a:chOff x="152400" y="1218746"/>
                  <a:chExt cx="262467" cy="114295"/>
                </a:xfrm>
              </p:grpSpPr>
              <p:cxnSp>
                <p:nvCxnSpPr>
                  <p:cNvPr id="84" name="Connecteur droit 83">
                    <a:extLst>
                      <a:ext uri="{FF2B5EF4-FFF2-40B4-BE49-F238E27FC236}">
                        <a16:creationId xmlns:a16="http://schemas.microsoft.com/office/drawing/2014/main" xmlns="" id="{402D535F-D991-4CDA-9DEC-2C344ABC9D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2400" y="1275893"/>
                    <a:ext cx="262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" name="Ellipse 88">
                    <a:extLst>
                      <a:ext uri="{FF2B5EF4-FFF2-40B4-BE49-F238E27FC236}">
                        <a16:creationId xmlns:a16="http://schemas.microsoft.com/office/drawing/2014/main" xmlns="" id="{8EC0B0BD-859C-4104-8222-0088849A2797}"/>
                      </a:ext>
                    </a:extLst>
                  </p:cNvPr>
                  <p:cNvSpPr/>
                  <p:nvPr/>
                </p:nvSpPr>
                <p:spPr>
                  <a:xfrm>
                    <a:off x="230716" y="1218746"/>
                    <a:ext cx="105834" cy="11429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sp>
              <p:nvSpPr>
                <p:cNvPr id="82" name="ZoneTexte 81">
                  <a:extLst>
                    <a:ext uri="{FF2B5EF4-FFF2-40B4-BE49-F238E27FC236}">
                      <a16:creationId xmlns:a16="http://schemas.microsoft.com/office/drawing/2014/main" xmlns="" id="{765C5C86-3107-43C1-9122-ACCA5FA2C3CD}"/>
                    </a:ext>
                  </a:extLst>
                </p:cNvPr>
                <p:cNvSpPr txBox="1"/>
                <p:nvPr/>
              </p:nvSpPr>
              <p:spPr>
                <a:xfrm>
                  <a:off x="6753047" y="2132652"/>
                  <a:ext cx="66941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75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Mélange</a:t>
                  </a:r>
                </a:p>
              </p:txBody>
            </p:sp>
            <p:sp>
              <p:nvSpPr>
                <p:cNvPr id="83" name="ZoneTexte 82">
                  <a:extLst>
                    <a:ext uri="{FF2B5EF4-FFF2-40B4-BE49-F238E27FC236}">
                      <a16:creationId xmlns:a16="http://schemas.microsoft.com/office/drawing/2014/main" xmlns="" id="{72D3FE2A-FE2F-46FD-A47F-BCC9C9E7FB8E}"/>
                    </a:ext>
                  </a:extLst>
                </p:cNvPr>
                <p:cNvSpPr txBox="1"/>
                <p:nvPr/>
              </p:nvSpPr>
              <p:spPr>
                <a:xfrm>
                  <a:off x="6762462" y="1962473"/>
                  <a:ext cx="55827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75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 nu</a:t>
                  </a:r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44A30520-FCE3-44C0-B3EC-D93863732614}"/>
                  </a:ext>
                </a:extLst>
              </p:cNvPr>
              <p:cNvSpPr/>
              <p:nvPr/>
            </p:nvSpPr>
            <p:spPr>
              <a:xfrm>
                <a:off x="1573213" y="3278123"/>
                <a:ext cx="1230929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xmlns="" id="{370603EA-E6A6-4C9C-93FB-7C74566284F4}"/>
                </a:ext>
              </a:extLst>
            </p:cNvPr>
            <p:cNvGrpSpPr/>
            <p:nvPr/>
          </p:nvGrpSpPr>
          <p:grpSpPr>
            <a:xfrm>
              <a:off x="1006621" y="4451275"/>
              <a:ext cx="2047208" cy="1433047"/>
              <a:chOff x="705596" y="4930552"/>
              <a:chExt cx="2729611" cy="1910729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xmlns="" id="{C4A83743-D893-44E1-882D-7900F269E4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64699" t="50254" r="2144" b="2945"/>
              <a:stretch/>
            </p:blipFill>
            <p:spPr>
              <a:xfrm>
                <a:off x="705596" y="4930552"/>
                <a:ext cx="2729611" cy="1910729"/>
              </a:xfrm>
              <a:prstGeom prst="rect">
                <a:avLst/>
              </a:prstGeom>
            </p:spPr>
          </p:pic>
          <p:grpSp>
            <p:nvGrpSpPr>
              <p:cNvPr id="103" name="Groupe 102">
                <a:extLst>
                  <a:ext uri="{FF2B5EF4-FFF2-40B4-BE49-F238E27FC236}">
                    <a16:creationId xmlns:a16="http://schemas.microsoft.com/office/drawing/2014/main" xmlns="" id="{1F0DDA06-D16C-46B0-A1FF-7F2A29ED0A4A}"/>
                  </a:ext>
                </a:extLst>
              </p:cNvPr>
              <p:cNvGrpSpPr/>
              <p:nvPr/>
            </p:nvGrpSpPr>
            <p:grpSpPr>
              <a:xfrm>
                <a:off x="1083645" y="5081172"/>
                <a:ext cx="1102199" cy="433533"/>
                <a:chOff x="6459186" y="1962473"/>
                <a:chExt cx="1102199" cy="43353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18C16968-708C-42D5-8ACD-C598CB25C639}"/>
                    </a:ext>
                  </a:extLst>
                </p:cNvPr>
                <p:cNvSpPr/>
                <p:nvPr/>
              </p:nvSpPr>
              <p:spPr>
                <a:xfrm>
                  <a:off x="6459186" y="1987873"/>
                  <a:ext cx="1102199" cy="408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grpSp>
              <p:nvGrpSpPr>
                <p:cNvPr id="106" name="Groupe 105">
                  <a:extLst>
                    <a:ext uri="{FF2B5EF4-FFF2-40B4-BE49-F238E27FC236}">
                      <a16:creationId xmlns:a16="http://schemas.microsoft.com/office/drawing/2014/main" xmlns="" id="{6FD2C50F-FA42-4379-B124-0D782D8F7B88}"/>
                    </a:ext>
                  </a:extLst>
                </p:cNvPr>
                <p:cNvGrpSpPr/>
                <p:nvPr/>
              </p:nvGrpSpPr>
              <p:grpSpPr>
                <a:xfrm>
                  <a:off x="6550685" y="2194055"/>
                  <a:ext cx="236495" cy="101042"/>
                  <a:chOff x="152400" y="1009193"/>
                  <a:chExt cx="262467" cy="114295"/>
                </a:xfrm>
              </p:grpSpPr>
              <p:cxnSp>
                <p:nvCxnSpPr>
                  <p:cNvPr id="112" name="Connecteur droit 111">
                    <a:extLst>
                      <a:ext uri="{FF2B5EF4-FFF2-40B4-BE49-F238E27FC236}">
                        <a16:creationId xmlns:a16="http://schemas.microsoft.com/office/drawing/2014/main" xmlns="" id="{BDE1323A-5A1C-47BF-8744-49C5F57757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2400" y="1066340"/>
                    <a:ext cx="262467" cy="0"/>
                  </a:xfrm>
                  <a:prstGeom prst="line">
                    <a:avLst/>
                  </a:prstGeom>
                  <a:ln w="38100">
                    <a:solidFill>
                      <a:srgbClr val="C49B3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Ellipse 112">
                    <a:extLst>
                      <a:ext uri="{FF2B5EF4-FFF2-40B4-BE49-F238E27FC236}">
                        <a16:creationId xmlns:a16="http://schemas.microsoft.com/office/drawing/2014/main" xmlns="" id="{FFA9DC87-2D4D-4EE4-A016-70DF8DD04ECB}"/>
                      </a:ext>
                    </a:extLst>
                  </p:cNvPr>
                  <p:cNvSpPr/>
                  <p:nvPr/>
                </p:nvSpPr>
                <p:spPr>
                  <a:xfrm>
                    <a:off x="230716" y="1009193"/>
                    <a:ext cx="105834" cy="114295"/>
                  </a:xfrm>
                  <a:prstGeom prst="ellipse">
                    <a:avLst/>
                  </a:prstGeom>
                  <a:solidFill>
                    <a:srgbClr val="C49B35"/>
                  </a:solidFill>
                  <a:ln>
                    <a:solidFill>
                      <a:srgbClr val="C49B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grpSp>
              <p:nvGrpSpPr>
                <p:cNvPr id="107" name="Groupe 106">
                  <a:extLst>
                    <a:ext uri="{FF2B5EF4-FFF2-40B4-BE49-F238E27FC236}">
                      <a16:creationId xmlns:a16="http://schemas.microsoft.com/office/drawing/2014/main" xmlns="" id="{4AE7DD41-21A2-49BF-81D1-3BD8721586C5}"/>
                    </a:ext>
                  </a:extLst>
                </p:cNvPr>
                <p:cNvGrpSpPr/>
                <p:nvPr/>
              </p:nvGrpSpPr>
              <p:grpSpPr>
                <a:xfrm>
                  <a:off x="6550685" y="2032414"/>
                  <a:ext cx="236495" cy="101042"/>
                  <a:chOff x="152400" y="1218746"/>
                  <a:chExt cx="262467" cy="114295"/>
                </a:xfrm>
              </p:grpSpPr>
              <p:cxnSp>
                <p:nvCxnSpPr>
                  <p:cNvPr id="110" name="Connecteur droit 109">
                    <a:extLst>
                      <a:ext uri="{FF2B5EF4-FFF2-40B4-BE49-F238E27FC236}">
                        <a16:creationId xmlns:a16="http://schemas.microsoft.com/office/drawing/2014/main" xmlns="" id="{AFA8FCB1-AFCC-4CC5-9602-5814DB41B7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2400" y="1275893"/>
                    <a:ext cx="262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" name="Ellipse 110">
                    <a:extLst>
                      <a:ext uri="{FF2B5EF4-FFF2-40B4-BE49-F238E27FC236}">
                        <a16:creationId xmlns:a16="http://schemas.microsoft.com/office/drawing/2014/main" xmlns="" id="{2EE8037C-66FD-4D2A-A3E7-5EFD1A9FCD5F}"/>
                      </a:ext>
                    </a:extLst>
                  </p:cNvPr>
                  <p:cNvSpPr/>
                  <p:nvPr/>
                </p:nvSpPr>
                <p:spPr>
                  <a:xfrm>
                    <a:off x="230716" y="1218746"/>
                    <a:ext cx="105834" cy="11429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sp>
              <p:nvSpPr>
                <p:cNvPr id="108" name="ZoneTexte 107">
                  <a:extLst>
                    <a:ext uri="{FF2B5EF4-FFF2-40B4-BE49-F238E27FC236}">
                      <a16:creationId xmlns:a16="http://schemas.microsoft.com/office/drawing/2014/main" xmlns="" id="{EEF18DF7-B8ED-47CD-817C-51F815749DAD}"/>
                    </a:ext>
                  </a:extLst>
                </p:cNvPr>
                <p:cNvSpPr txBox="1"/>
                <p:nvPr/>
              </p:nvSpPr>
              <p:spPr>
                <a:xfrm>
                  <a:off x="6753047" y="2132652"/>
                  <a:ext cx="66941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75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Mélange</a:t>
                  </a:r>
                </a:p>
              </p:txBody>
            </p:sp>
            <p:sp>
              <p:nvSpPr>
                <p:cNvPr id="109" name="ZoneTexte 108">
                  <a:extLst>
                    <a:ext uri="{FF2B5EF4-FFF2-40B4-BE49-F238E27FC236}">
                      <a16:creationId xmlns:a16="http://schemas.microsoft.com/office/drawing/2014/main" xmlns="" id="{99B00BF1-AB80-4866-980B-EEF5B776F793}"/>
                    </a:ext>
                  </a:extLst>
                </p:cNvPr>
                <p:cNvSpPr txBox="1"/>
                <p:nvPr/>
              </p:nvSpPr>
              <p:spPr>
                <a:xfrm>
                  <a:off x="6762462" y="1962473"/>
                  <a:ext cx="55827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675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 nu</a:t>
                  </a:r>
                </a:p>
              </p:txBody>
            </p: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5FFCB19-00BD-4EA3-9FE8-8D774A9FB69D}"/>
                  </a:ext>
                </a:extLst>
              </p:cNvPr>
              <p:cNvSpPr/>
              <p:nvPr/>
            </p:nvSpPr>
            <p:spPr>
              <a:xfrm>
                <a:off x="2051225" y="5071980"/>
                <a:ext cx="1230929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xmlns="" id="{86F733DD-9D33-44CA-A464-C26DC0C6D0FB}"/>
                </a:ext>
              </a:extLst>
            </p:cNvPr>
            <p:cNvGrpSpPr/>
            <p:nvPr/>
          </p:nvGrpSpPr>
          <p:grpSpPr>
            <a:xfrm>
              <a:off x="3748013" y="4939793"/>
              <a:ext cx="1960933" cy="1357589"/>
              <a:chOff x="4382874" y="4172426"/>
              <a:chExt cx="3541230" cy="2549085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C06EB1E1-8018-46CB-B442-B16241DB6B08}"/>
                  </a:ext>
                </a:extLst>
              </p:cNvPr>
              <p:cNvSpPr/>
              <p:nvPr/>
            </p:nvSpPr>
            <p:spPr>
              <a:xfrm>
                <a:off x="4497855" y="4172426"/>
                <a:ext cx="3426249" cy="2505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xmlns="" id="{4DDC4652-DF61-4C77-9A2A-A83C465F39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/>
              <a:srcRect b="10079"/>
              <a:stretch/>
            </p:blipFill>
            <p:spPr>
              <a:xfrm>
                <a:off x="4382874" y="4216212"/>
                <a:ext cx="3426249" cy="2505299"/>
              </a:xfrm>
              <a:prstGeom prst="rect">
                <a:avLst/>
              </a:prstGeom>
            </p:spPr>
          </p:pic>
        </p:grpSp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xmlns="" id="{E9618ADF-29E3-45A5-8145-0BCAE583C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1405" y="4483376"/>
              <a:ext cx="2201854" cy="203549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Flèche droite 6"/>
            <p:cNvSpPr/>
            <p:nvPr/>
          </p:nvSpPr>
          <p:spPr>
            <a:xfrm>
              <a:off x="3319731" y="5534644"/>
              <a:ext cx="339828" cy="253906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Flèche droite 117"/>
            <p:cNvSpPr/>
            <p:nvPr/>
          </p:nvSpPr>
          <p:spPr>
            <a:xfrm>
              <a:off x="6035080" y="5541593"/>
              <a:ext cx="339828" cy="253906"/>
            </a:xfrm>
            <a:prstGeom prst="rightArrow">
              <a:avLst/>
            </a:prstGeom>
            <a:solidFill>
              <a:srgbClr val="00A3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355277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5" grpId="0" animBg="1"/>
      <p:bldP spid="86" grpId="0" animBg="1"/>
      <p:bldP spid="87" grpId="0" animBg="1"/>
      <p:bldP spid="88" grpId="0"/>
      <p:bldP spid="90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2" grpId="0" animBg="1"/>
      <p:bldP spid="3" grpId="0" animBg="1"/>
      <p:bldP spid="59" grpId="0" animBg="1"/>
      <p:bldP spid="60" grpId="0" animBg="1"/>
      <p:bldP spid="61" grpId="0" animBg="1"/>
      <p:bldP spid="68" grpId="0" animBg="1"/>
      <p:bldP spid="71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5DEDFC-8492-42AC-B591-7CE01BA1817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dirty="0"/>
              <a:t>La Loi Climat et Résilience (2021) et les sols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1B209E-BD95-4501-8C80-8861CAE4F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277" t="41721" r="23333" b="18192"/>
          <a:stretch/>
        </p:blipFill>
        <p:spPr>
          <a:xfrm>
            <a:off x="1649948" y="3025728"/>
            <a:ext cx="8577765" cy="28701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6CB0996-175D-4A72-AADE-F664042783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3694" y="1316521"/>
            <a:ext cx="4639804" cy="7715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56BACC5-9F5C-46F9-A61B-E07D63D164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548" y="923332"/>
            <a:ext cx="3164152" cy="185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3E44409-E196-4C85-9666-66E1C9023C16}"/>
              </a:ext>
            </a:extLst>
          </p:cNvPr>
          <p:cNvSpPr/>
          <p:nvPr/>
        </p:nvSpPr>
        <p:spPr>
          <a:xfrm>
            <a:off x="4780698" y="3036410"/>
            <a:ext cx="5340454" cy="203305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79DC2A2-8F95-4062-A481-62E38EB9547D}"/>
              </a:ext>
            </a:extLst>
          </p:cNvPr>
          <p:cNvSpPr/>
          <p:nvPr/>
        </p:nvSpPr>
        <p:spPr>
          <a:xfrm>
            <a:off x="3236260" y="3245342"/>
            <a:ext cx="6571128" cy="203305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CAC8D0A5-4814-46A6-AE2D-AF5E26483783}"/>
              </a:ext>
            </a:extLst>
          </p:cNvPr>
          <p:cNvCxnSpPr>
            <a:cxnSpLocks/>
          </p:cNvCxnSpPr>
          <p:nvPr/>
        </p:nvCxnSpPr>
        <p:spPr>
          <a:xfrm>
            <a:off x="2070848" y="3234660"/>
            <a:ext cx="132677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80FE0778-6A21-4D59-AD59-2CC0948FA0A3}"/>
              </a:ext>
            </a:extLst>
          </p:cNvPr>
          <p:cNvCxnSpPr>
            <a:cxnSpLocks/>
          </p:cNvCxnSpPr>
          <p:nvPr/>
        </p:nvCxnSpPr>
        <p:spPr>
          <a:xfrm>
            <a:off x="2303930" y="3826331"/>
            <a:ext cx="157778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C1205E53-A65D-46B2-A0C8-476E18367CDA}"/>
              </a:ext>
            </a:extLst>
          </p:cNvPr>
          <p:cNvCxnSpPr>
            <a:cxnSpLocks/>
          </p:cNvCxnSpPr>
          <p:nvPr/>
        </p:nvCxnSpPr>
        <p:spPr>
          <a:xfrm>
            <a:off x="2070849" y="4391108"/>
            <a:ext cx="233082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1A1339C-E937-4318-9775-07E273B62B66}"/>
              </a:ext>
            </a:extLst>
          </p:cNvPr>
          <p:cNvSpPr txBox="1"/>
          <p:nvPr/>
        </p:nvSpPr>
        <p:spPr>
          <a:xfrm>
            <a:off x="5738948" y="5895924"/>
            <a:ext cx="586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3A6"/>
              </a:buClr>
              <a:buFont typeface="Wingdings 3" panose="05040102010807070707" pitchFamily="18" charset="2"/>
              <a:buChar char="u"/>
            </a:pPr>
            <a:r>
              <a:rPr lang="fr-FR" dirty="0"/>
              <a:t>« Zéro Artificialisation Nette » en 2050</a:t>
            </a:r>
          </a:p>
          <a:p>
            <a:pPr marL="285750" indent="-285750">
              <a:buClr>
                <a:srgbClr val="00A3A6"/>
              </a:buClr>
              <a:buFont typeface="Wingdings 3" panose="05040102010807070707" pitchFamily="18" charset="2"/>
              <a:buChar char="u"/>
            </a:pPr>
            <a:r>
              <a:rPr lang="fr-FR" dirty="0"/>
              <a:t>Diminution par moitié d’ici 2030</a:t>
            </a:r>
          </a:p>
        </p:txBody>
      </p:sp>
    </p:spTree>
    <p:extLst>
      <p:ext uri="{BB962C8B-B14F-4D97-AF65-F5344CB8AC3E}">
        <p14:creationId xmlns:p14="http://schemas.microsoft.com/office/powerpoint/2010/main" xmlns="" val="135696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3A2AD60-6996-4EC3-AC83-2489CF22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Stratégie Nationale Biodiversité 2030 et les sols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F0068C-56C5-493E-98C7-43FA9A2D5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938" t="12809" r="41562" b="5556"/>
          <a:stretch/>
        </p:blipFill>
        <p:spPr>
          <a:xfrm>
            <a:off x="448258" y="998052"/>
            <a:ext cx="2430664" cy="34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B36BA9E3-BC09-40BD-8050-C17BD9EC550D}"/>
              </a:ext>
            </a:extLst>
          </p:cNvPr>
          <p:cNvGrpSpPr/>
          <p:nvPr/>
        </p:nvGrpSpPr>
        <p:grpSpPr>
          <a:xfrm>
            <a:off x="1647229" y="3406336"/>
            <a:ext cx="8897542" cy="2800637"/>
            <a:chOff x="693063" y="3634367"/>
            <a:chExt cx="8191695" cy="243861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FC2B6DFA-1C61-4B5C-82A0-C71B8CD36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063" y="4216904"/>
              <a:ext cx="4054191" cy="170093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00D73EB4-6B8D-4C79-B200-2777A3F64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0567" y="3634367"/>
              <a:ext cx="4054191" cy="2438611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A0CC211A-105D-4B44-AD92-FD48A175584B}"/>
              </a:ext>
            </a:extLst>
          </p:cNvPr>
          <p:cNvGrpSpPr/>
          <p:nvPr/>
        </p:nvGrpSpPr>
        <p:grpSpPr>
          <a:xfrm>
            <a:off x="6393375" y="1453325"/>
            <a:ext cx="3447295" cy="2724547"/>
            <a:chOff x="5059643" y="1621878"/>
            <a:chExt cx="3447295" cy="272454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BCED8692-3490-4A3C-A35F-8FC7A931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523" y="1621878"/>
              <a:ext cx="3310415" cy="585267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AA45669-EF53-4557-99DF-CAE82B9838EC}"/>
                </a:ext>
              </a:extLst>
            </p:cNvPr>
            <p:cNvSpPr/>
            <p:nvPr/>
          </p:nvSpPr>
          <p:spPr>
            <a:xfrm>
              <a:off x="5059643" y="4016279"/>
              <a:ext cx="1933325" cy="33014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xmlns="" id="{A7C958CC-B58C-4FC5-A0DF-C23F24555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6523" y="2248562"/>
              <a:ext cx="389131" cy="1767720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A2EABA20-1AFE-421D-B1C7-F75B67460E32}"/>
              </a:ext>
            </a:extLst>
          </p:cNvPr>
          <p:cNvGrpSpPr/>
          <p:nvPr/>
        </p:nvGrpSpPr>
        <p:grpSpPr>
          <a:xfrm>
            <a:off x="6393375" y="2504906"/>
            <a:ext cx="4612752" cy="3064842"/>
            <a:chOff x="4965659" y="2533389"/>
            <a:chExt cx="4612752" cy="306484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C8F2C927-4F08-4950-80E4-78156907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5541" y="2533389"/>
              <a:ext cx="3212870" cy="585267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AB99F824-D915-4CCA-A492-E1A1BDB0E7FC}"/>
                </a:ext>
              </a:extLst>
            </p:cNvPr>
            <p:cNvSpPr/>
            <p:nvPr/>
          </p:nvSpPr>
          <p:spPr>
            <a:xfrm>
              <a:off x="4965659" y="5268085"/>
              <a:ext cx="1886467" cy="33014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6C9C1D84-0DA0-40DC-BA1A-024AC3BC9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2952" y="3137845"/>
              <a:ext cx="798066" cy="2079525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F5BA7D43-3638-4958-B450-9001EFC7159F}"/>
              </a:ext>
            </a:extLst>
          </p:cNvPr>
          <p:cNvGrpSpPr/>
          <p:nvPr/>
        </p:nvGrpSpPr>
        <p:grpSpPr>
          <a:xfrm>
            <a:off x="6539923" y="1505923"/>
            <a:ext cx="3310415" cy="462223"/>
            <a:chOff x="5318500" y="1969478"/>
            <a:chExt cx="3310415" cy="46222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CB0F4189-7432-48DC-9FB6-3E305F370748}"/>
                </a:ext>
              </a:extLst>
            </p:cNvPr>
            <p:cNvSpPr/>
            <p:nvPr/>
          </p:nvSpPr>
          <p:spPr>
            <a:xfrm>
              <a:off x="5318500" y="1969478"/>
              <a:ext cx="499496" cy="94700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1CB0A525-4051-499C-96F6-BEA8DEAC1EF4}"/>
                </a:ext>
              </a:extLst>
            </p:cNvPr>
            <p:cNvSpPr/>
            <p:nvPr/>
          </p:nvSpPr>
          <p:spPr>
            <a:xfrm>
              <a:off x="7144715" y="2161156"/>
              <a:ext cx="1484200" cy="94699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309CE772-4E0E-4AAA-8063-BF38BCA5A0E4}"/>
                </a:ext>
              </a:extLst>
            </p:cNvPr>
            <p:cNvSpPr/>
            <p:nvPr/>
          </p:nvSpPr>
          <p:spPr>
            <a:xfrm>
              <a:off x="5318500" y="2337002"/>
              <a:ext cx="1484200" cy="94699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xmlns="" id="{A7995CCE-23B4-4AFC-B50F-C3088356189F}"/>
              </a:ext>
            </a:extLst>
          </p:cNvPr>
          <p:cNvGrpSpPr/>
          <p:nvPr/>
        </p:nvGrpSpPr>
        <p:grpSpPr>
          <a:xfrm>
            <a:off x="7808013" y="2554758"/>
            <a:ext cx="3172994" cy="287108"/>
            <a:chOff x="5846908" y="2821069"/>
            <a:chExt cx="2999212" cy="28710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1103215-0D1A-44C3-939E-19B48DDDFA4D}"/>
                </a:ext>
              </a:extLst>
            </p:cNvPr>
            <p:cNvSpPr/>
            <p:nvPr/>
          </p:nvSpPr>
          <p:spPr>
            <a:xfrm>
              <a:off x="5846908" y="2821069"/>
              <a:ext cx="2839892" cy="101200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1D486095-629B-4505-90A1-4CF69C482879}"/>
                </a:ext>
              </a:extLst>
            </p:cNvPr>
            <p:cNvSpPr/>
            <p:nvPr/>
          </p:nvSpPr>
          <p:spPr>
            <a:xfrm>
              <a:off x="7266854" y="3006977"/>
              <a:ext cx="1579266" cy="101200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xmlns="" id="{6532D7FD-98DB-466A-AD97-3ED6DA242165}"/>
              </a:ext>
            </a:extLst>
          </p:cNvPr>
          <p:cNvGrpSpPr/>
          <p:nvPr/>
        </p:nvGrpSpPr>
        <p:grpSpPr>
          <a:xfrm>
            <a:off x="2509376" y="1434530"/>
            <a:ext cx="3092233" cy="2561396"/>
            <a:chOff x="2166742" y="1383257"/>
            <a:chExt cx="3092233" cy="2561396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xmlns="" id="{C4C10BD5-3558-4CEE-B811-8281C7CCC245}"/>
                </a:ext>
              </a:extLst>
            </p:cNvPr>
            <p:cNvGrpSpPr/>
            <p:nvPr/>
          </p:nvGrpSpPr>
          <p:grpSpPr>
            <a:xfrm>
              <a:off x="2166742" y="1383257"/>
              <a:ext cx="3092233" cy="2561396"/>
              <a:chOff x="2166742" y="1383257"/>
              <a:chExt cx="3092233" cy="2561396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xmlns="" id="{4CED672A-C90E-42BB-8F58-2CD21C7C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66742" y="1383257"/>
                <a:ext cx="2500519" cy="383291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E42EBC44-5B5C-4584-B7DA-D231AFF8F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166742" y="1766548"/>
                <a:ext cx="3092233" cy="2178105"/>
              </a:xfrm>
              <a:prstGeom prst="rect">
                <a:avLst/>
              </a:prstGeom>
            </p:spPr>
          </p:pic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xmlns="" id="{F00F7194-6A4E-49CD-9799-43EBC87A5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3940" y="2832700"/>
                <a:ext cx="1273428" cy="0"/>
              </a:xfrm>
              <a:prstGeom prst="line">
                <a:avLst/>
              </a:prstGeom>
              <a:ln w="28575">
                <a:solidFill>
                  <a:srgbClr val="8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xmlns="" id="{41AB07B4-C8A6-41C0-8061-0A5F1E4C4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5108" y="2988607"/>
                <a:ext cx="1704450" cy="0"/>
              </a:xfrm>
              <a:prstGeom prst="line">
                <a:avLst/>
              </a:prstGeom>
              <a:ln w="28575">
                <a:solidFill>
                  <a:srgbClr val="8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xmlns="" id="{34C9AB38-273D-4809-94BB-03CAF686D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6797" y="3135563"/>
                <a:ext cx="2342662" cy="6100"/>
              </a:xfrm>
              <a:prstGeom prst="line">
                <a:avLst/>
              </a:prstGeom>
              <a:ln w="28575">
                <a:solidFill>
                  <a:srgbClr val="8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xmlns="" id="{B6CCFF39-80A1-42C8-B572-C4ACB206F69B}"/>
                </a:ext>
              </a:extLst>
            </p:cNvPr>
            <p:cNvCxnSpPr>
              <a:cxnSpLocks/>
            </p:cNvCxnSpPr>
            <p:nvPr/>
          </p:nvCxnSpPr>
          <p:spPr>
            <a:xfrm>
              <a:off x="3333740" y="2232234"/>
              <a:ext cx="1685412" cy="0"/>
            </a:xfrm>
            <a:prstGeom prst="line">
              <a:avLst/>
            </a:prstGeom>
            <a:ln w="28575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xmlns="" id="{2E170339-B459-4B1C-B504-AFB9BA194EDB}"/>
                </a:ext>
              </a:extLst>
            </p:cNvPr>
            <p:cNvCxnSpPr>
              <a:cxnSpLocks/>
            </p:cNvCxnSpPr>
            <p:nvPr/>
          </p:nvCxnSpPr>
          <p:spPr>
            <a:xfrm>
              <a:off x="2355702" y="2370321"/>
              <a:ext cx="432716" cy="0"/>
            </a:xfrm>
            <a:prstGeom prst="line">
              <a:avLst/>
            </a:prstGeom>
            <a:ln w="28575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986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/>
          <p:cNvSpPr txBox="1"/>
          <p:nvPr/>
        </p:nvSpPr>
        <p:spPr bwMode="auto">
          <a:xfrm>
            <a:off x="911424" y="183359"/>
            <a:ext cx="8681457" cy="723199"/>
          </a:xfrm>
          <a:prstGeom prst="rect">
            <a:avLst/>
          </a:prstGeom>
        </p:spPr>
        <p:txBody>
          <a:bodyPr vert="horz" lIns="0" tIns="46800" rIns="91440" bIns="45720" rtlCol="0" anchor="ctr" anchorCtr="0">
            <a:normAutofit fontScale="92500"/>
          </a:bodyPr>
          <a:lstStyle>
            <a:defPPr>
              <a:defRPr lang="en-US"/>
            </a:defPPr>
            <a:lvl1pPr marL="457200" indent="-457200" defTabSz="914400" rtl="0">
              <a:lnSpc>
                <a:spcPct val="90000"/>
              </a:lnSpc>
              <a:spcBef>
                <a:spcPct val="0"/>
              </a:spcBef>
              <a:buSzPct val="125000"/>
              <a:buFontTx/>
              <a:buBlip>
                <a:blip r:embed="rId2"/>
              </a:buBlip>
              <a:defRPr sz="3000" b="1" kern="1200">
                <a:solidFill>
                  <a:srgbClr val="00A3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Au niveau européen : le constat de la dégradation des sols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B259E3-0A60-4B56-A398-40FE480B7B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386" y="2096860"/>
            <a:ext cx="2237027" cy="26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4D4E0527-FF35-4F87-92A9-CC851AABCD18}"/>
              </a:ext>
            </a:extLst>
          </p:cNvPr>
          <p:cNvSpPr txBox="1"/>
          <p:nvPr/>
        </p:nvSpPr>
        <p:spPr>
          <a:xfrm>
            <a:off x="511392" y="500876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hlinkClick r:id="rId4"/>
              </a:rPr>
              <a:t>https://esdac.jrc.ec.europa.eu/esdacviewer/euso-dashboard/#close</a:t>
            </a:r>
            <a:r>
              <a:rPr lang="fr-FR" sz="1600" dirty="0"/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464F70C1-BDC3-4C9B-8F87-2E4F571DEE0A}"/>
              </a:ext>
            </a:extLst>
          </p:cNvPr>
          <p:cNvSpPr txBox="1"/>
          <p:nvPr/>
        </p:nvSpPr>
        <p:spPr>
          <a:xfrm>
            <a:off x="1208858" y="1386167"/>
            <a:ext cx="135594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EUSO Dashboard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6A20B653-F09B-4697-A131-4555090DBD53}"/>
              </a:ext>
            </a:extLst>
          </p:cNvPr>
          <p:cNvGrpSpPr/>
          <p:nvPr/>
        </p:nvGrpSpPr>
        <p:grpSpPr>
          <a:xfrm>
            <a:off x="4966951" y="1133286"/>
            <a:ext cx="6183402" cy="4988701"/>
            <a:chOff x="5097174" y="1250244"/>
            <a:chExt cx="6183402" cy="498870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8FE3FEA6-48FB-4BFC-9621-FF1FACF8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4186" y="5231247"/>
              <a:ext cx="2736478" cy="62741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C7C50986-FEEE-4F70-86C2-4DFA20BCA1B9}"/>
                </a:ext>
              </a:extLst>
            </p:cNvPr>
            <p:cNvSpPr txBox="1"/>
            <p:nvPr/>
          </p:nvSpPr>
          <p:spPr>
            <a:xfrm>
              <a:off x="5097174" y="5360286"/>
              <a:ext cx="1951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 seuil par menace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D99402B6-4D2C-4026-807F-28FC5E6D7091}"/>
                </a:ext>
              </a:extLst>
            </p:cNvPr>
            <p:cNvSpPr txBox="1"/>
            <p:nvPr/>
          </p:nvSpPr>
          <p:spPr>
            <a:xfrm>
              <a:off x="5139526" y="5865682"/>
              <a:ext cx="935502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unhealthy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EEA5E1BD-98FA-4418-91D0-39C9B338E434}"/>
                </a:ext>
              </a:extLst>
            </p:cNvPr>
            <p:cNvSpPr txBox="1"/>
            <p:nvPr/>
          </p:nvSpPr>
          <p:spPr>
            <a:xfrm>
              <a:off x="6063177" y="5862108"/>
              <a:ext cx="935502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healthy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A001FBC0-FDCE-47A4-A4CD-CDEB94066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8470" y="5750884"/>
              <a:ext cx="0" cy="4880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FA5C70A-D2CC-4912-A3FE-BB5C83F7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1245" y="1250244"/>
              <a:ext cx="5389331" cy="3694496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E21697BB-BC4F-45ED-8965-CB4581D224AF}"/>
              </a:ext>
            </a:extLst>
          </p:cNvPr>
          <p:cNvGrpSpPr/>
          <p:nvPr/>
        </p:nvGrpSpPr>
        <p:grpSpPr>
          <a:xfrm>
            <a:off x="3523995" y="1358298"/>
            <a:ext cx="3943907" cy="3419032"/>
            <a:chOff x="3523995" y="1358298"/>
            <a:chExt cx="3943907" cy="34190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D829C065-7A8B-42A3-9D11-F93B3BA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28894" t="32759" r="52758" b="15715"/>
            <a:stretch/>
          </p:blipFill>
          <p:spPr>
            <a:xfrm>
              <a:off x="3523995" y="1358298"/>
              <a:ext cx="2237027" cy="34028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xmlns="" id="{61505D61-0361-4D35-A750-91AE0C7D1D38}"/>
                </a:ext>
              </a:extLst>
            </p:cNvPr>
            <p:cNvCxnSpPr/>
            <p:nvPr/>
          </p:nvCxnSpPr>
          <p:spPr>
            <a:xfrm>
              <a:off x="5761022" y="1358298"/>
              <a:ext cx="1706880" cy="1914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5D07B59A-D93B-4D95-B5FF-45F0F191A6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1022" y="3393961"/>
              <a:ext cx="1706880" cy="1383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7215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F532D6-506D-40EC-9E81-A1A3DCBC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Stratégie européenne sur les sols -&gt; Soil Monitoring and </a:t>
            </a:r>
            <a:r>
              <a:rPr lang="fr-FR" dirty="0" err="1"/>
              <a:t>Resilience</a:t>
            </a:r>
            <a:r>
              <a:rPr lang="fr-FR" dirty="0"/>
              <a:t> Law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7651EAE-5EA0-4D07-9FE0-AAA4B87B6A07}"/>
              </a:ext>
            </a:extLst>
          </p:cNvPr>
          <p:cNvSpPr txBox="1"/>
          <p:nvPr/>
        </p:nvSpPr>
        <p:spPr>
          <a:xfrm>
            <a:off x="589894" y="1084330"/>
            <a:ext cx="4296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EU Soil strategy for 2030 - </a:t>
            </a:r>
            <a:r>
              <a:rPr lang="en-US" sz="1600" i="1" dirty="0"/>
              <a:t>Reaping the benefits of healthy soils for people, food, nature and climate. </a:t>
            </a:r>
            <a:endParaRPr lang="fr-FR" sz="16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54D318C-AA99-414F-95CD-6CBAF1BEF8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694" t="16109" r="12122" b="9043"/>
          <a:stretch/>
        </p:blipFill>
        <p:spPr>
          <a:xfrm>
            <a:off x="897145" y="2121783"/>
            <a:ext cx="3867584" cy="325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3EC3CA2-8378-4872-9A48-AB2D39B324E0}"/>
              </a:ext>
            </a:extLst>
          </p:cNvPr>
          <p:cNvGrpSpPr/>
          <p:nvPr/>
        </p:nvGrpSpPr>
        <p:grpSpPr>
          <a:xfrm>
            <a:off x="5947955" y="1166947"/>
            <a:ext cx="5696167" cy="5325653"/>
            <a:chOff x="5947955" y="1166947"/>
            <a:chExt cx="5696167" cy="532565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80456DF-7EB1-4A09-82F8-9F5D0A96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9357" t="18650" r="36643" b="28076"/>
            <a:stretch/>
          </p:blipFill>
          <p:spPr>
            <a:xfrm>
              <a:off x="6095999" y="1166947"/>
              <a:ext cx="5232903" cy="4441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B8F7109F-D6FD-4B70-AD95-8D7C0F417F3F}"/>
                </a:ext>
              </a:extLst>
            </p:cNvPr>
            <p:cNvSpPr txBox="1"/>
            <p:nvPr/>
          </p:nvSpPr>
          <p:spPr>
            <a:xfrm>
              <a:off x="5947955" y="5846269"/>
              <a:ext cx="5696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hlinkClick r:id="rId4"/>
                </a:rPr>
                <a:t>https://environment.ec.europa.eu/publications/proposal-directive-soil-monitoring-and-resilience_en</a:t>
              </a:r>
              <a:r>
                <a:rPr lang="fr-FR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160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fonctions des sols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56DDC33-2354-4D22-98C7-F34728EA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429000"/>
            <a:ext cx="9144000" cy="654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745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Des caractéristiques des sols ? Propriétés ? Fonctions ? Services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C639DF4-AD4F-4467-8FDA-2B59104DDE61}"/>
              </a:ext>
            </a:extLst>
          </p:cNvPr>
          <p:cNvSpPr txBox="1"/>
          <p:nvPr/>
        </p:nvSpPr>
        <p:spPr>
          <a:xfrm>
            <a:off x="1107851" y="1489311"/>
            <a:ext cx="2870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Caractéristiques</a:t>
            </a:r>
            <a:r>
              <a:rPr lang="fr-FR" sz="1400" dirty="0"/>
              <a:t> du sol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6E163CD-6D94-47C9-9241-BCBEAD79FA19}"/>
              </a:ext>
            </a:extLst>
          </p:cNvPr>
          <p:cNvSpPr txBox="1"/>
          <p:nvPr/>
        </p:nvSpPr>
        <p:spPr bwMode="auto">
          <a:xfrm>
            <a:off x="1095187" y="1816591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00A3A6"/>
                </a:solidFill>
              </a:rPr>
              <a:t>manageables</a:t>
            </a:r>
            <a:endParaRPr lang="fr-FR" sz="1200" b="1" dirty="0">
              <a:solidFill>
                <a:srgbClr val="00A3A6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8260FDB-65A2-4844-86DD-CBEFAA301605}"/>
              </a:ext>
            </a:extLst>
          </p:cNvPr>
          <p:cNvSpPr txBox="1"/>
          <p:nvPr/>
        </p:nvSpPr>
        <p:spPr bwMode="auto">
          <a:xfrm>
            <a:off x="1140187" y="2832001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A3A6"/>
                </a:solidFill>
              </a:rPr>
              <a:t>intrinsèques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16E29F8-31C5-465E-8FB2-5378D849DECB}"/>
              </a:ext>
            </a:extLst>
          </p:cNvPr>
          <p:cNvSpPr txBox="1"/>
          <p:nvPr/>
        </p:nvSpPr>
        <p:spPr>
          <a:xfrm>
            <a:off x="2130187" y="2587601"/>
            <a:ext cx="2433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(Tous horizons)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Texture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Teneur en éléments grossiers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Succession des horizons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(Pente)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9F50F49-9352-45AE-BD8E-BF5E89C2D371}"/>
              </a:ext>
            </a:extLst>
          </p:cNvPr>
          <p:cNvSpPr txBox="1"/>
          <p:nvPr/>
        </p:nvSpPr>
        <p:spPr bwMode="auto">
          <a:xfrm>
            <a:off x="2130187" y="1774964"/>
            <a:ext cx="13756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(horizon « de surface 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pH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Teneur en MO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(Masse volumique)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dirty="0"/>
              <a:t>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7ECB806-6838-4AF0-87C1-F2E6015C1238}"/>
              </a:ext>
            </a:extLst>
          </p:cNvPr>
          <p:cNvGrpSpPr/>
          <p:nvPr/>
        </p:nvGrpSpPr>
        <p:grpSpPr>
          <a:xfrm>
            <a:off x="8665415" y="1282638"/>
            <a:ext cx="2395341" cy="2627400"/>
            <a:chOff x="8716228" y="1224000"/>
            <a:chExt cx="2395341" cy="2627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3556D25-1B04-4398-8CBA-22B574215278}"/>
                </a:ext>
              </a:extLst>
            </p:cNvPr>
            <p:cNvSpPr/>
            <p:nvPr/>
          </p:nvSpPr>
          <p:spPr bwMode="auto">
            <a:xfrm>
              <a:off x="8716228" y="1224000"/>
              <a:ext cx="2395341" cy="262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6EF86C25-A1FF-4DDC-A287-DF12C891F6CA}"/>
                </a:ext>
              </a:extLst>
            </p:cNvPr>
            <p:cNvSpPr txBox="1"/>
            <p:nvPr/>
          </p:nvSpPr>
          <p:spPr>
            <a:xfrm>
              <a:off x="8818850" y="1353780"/>
              <a:ext cx="2160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Biens et Services écosystémiques </a:t>
              </a:r>
              <a:r>
                <a:rPr lang="fr-FR" sz="1400" dirty="0"/>
                <a:t>auxquels contribuent les sols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D3000CDD-8317-4763-B395-8F87D1C2E808}"/>
                </a:ext>
              </a:extLst>
            </p:cNvPr>
            <p:cNvSpPr txBox="1"/>
            <p:nvPr/>
          </p:nvSpPr>
          <p:spPr bwMode="auto">
            <a:xfrm>
              <a:off x="8818851" y="2150758"/>
              <a:ext cx="2160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Production de biomasse alimentaire et non alimentaire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Capacités à fournir de l’eau et des éléments nutritifs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Régulation du climat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Contrôle des crues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Contrôle de l’érosion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…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B781FF3-4698-4719-A8F4-A3EE11D78618}"/>
              </a:ext>
            </a:extLst>
          </p:cNvPr>
          <p:cNvGrpSpPr/>
          <p:nvPr/>
        </p:nvGrpSpPr>
        <p:grpSpPr>
          <a:xfrm>
            <a:off x="6132939" y="1421738"/>
            <a:ext cx="2391898" cy="2225997"/>
            <a:chOff x="6183752" y="1363100"/>
            <a:chExt cx="2391898" cy="222599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BD6F9CFB-4873-4B9A-A758-019412456EBF}"/>
                </a:ext>
              </a:extLst>
            </p:cNvPr>
            <p:cNvSpPr txBox="1"/>
            <p:nvPr/>
          </p:nvSpPr>
          <p:spPr bwMode="auto">
            <a:xfrm>
              <a:off x="6316288" y="1363100"/>
              <a:ext cx="22494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Fonctions</a:t>
              </a:r>
              <a:r>
                <a:rPr lang="fr-FR" sz="1400" dirty="0"/>
                <a:t> </a:t>
              </a:r>
              <a:r>
                <a:rPr lang="fr-FR" sz="1400" b="1" dirty="0"/>
                <a:t>écologiques</a:t>
              </a:r>
              <a:r>
                <a:rPr lang="fr-FR" sz="1400" dirty="0"/>
                <a:t> du sol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Réservoir de biodiversité (et de carbone organique)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Support de la végétation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Capacité de stockage, de filtration et de transformation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Habitat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FB2DEBF5-356A-43F2-984A-C5C6C475FE20}"/>
                </a:ext>
              </a:extLst>
            </p:cNvPr>
            <p:cNvSpPr txBox="1"/>
            <p:nvPr/>
          </p:nvSpPr>
          <p:spPr bwMode="auto">
            <a:xfrm>
              <a:off x="6307867" y="2758100"/>
              <a:ext cx="2249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Fonctions</a:t>
              </a:r>
              <a:r>
                <a:rPr lang="fr-FR" sz="1400" dirty="0"/>
                <a:t> </a:t>
              </a:r>
              <a:r>
                <a:rPr lang="fr-FR" sz="1400" b="1" dirty="0"/>
                <a:t>non écologiques </a:t>
              </a:r>
              <a:r>
                <a:rPr lang="fr-FR" sz="1400" dirty="0"/>
                <a:t>du sol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Source de matériaux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Archive géologique/archéologique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8F3DD8E-BCB8-4B9D-A76E-B8397E87BA16}"/>
                </a:ext>
              </a:extLst>
            </p:cNvPr>
            <p:cNvSpPr/>
            <p:nvPr/>
          </p:nvSpPr>
          <p:spPr bwMode="auto">
            <a:xfrm>
              <a:off x="6183752" y="1402696"/>
              <a:ext cx="2391898" cy="21433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3E86FF-6CA8-4B72-954E-D067F3F1B3A7}"/>
              </a:ext>
            </a:extLst>
          </p:cNvPr>
          <p:cNvSpPr/>
          <p:nvPr/>
        </p:nvSpPr>
        <p:spPr bwMode="auto">
          <a:xfrm>
            <a:off x="1068706" y="1461334"/>
            <a:ext cx="2967996" cy="2135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B2025FA3-9BD7-41FB-9B14-1E75520D88CE}"/>
              </a:ext>
            </a:extLst>
          </p:cNvPr>
          <p:cNvGrpSpPr/>
          <p:nvPr/>
        </p:nvGrpSpPr>
        <p:grpSpPr>
          <a:xfrm>
            <a:off x="4048098" y="1461334"/>
            <a:ext cx="1944874" cy="2135255"/>
            <a:chOff x="4098911" y="1402696"/>
            <a:chExt cx="1944874" cy="213525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02C5BBF-8BD3-4735-89C1-DF5E1EB50E15}"/>
                </a:ext>
              </a:extLst>
            </p:cNvPr>
            <p:cNvSpPr txBox="1"/>
            <p:nvPr/>
          </p:nvSpPr>
          <p:spPr bwMode="auto">
            <a:xfrm>
              <a:off x="4098911" y="1476840"/>
              <a:ext cx="1826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Propriétés</a:t>
              </a:r>
              <a:r>
                <a:rPr lang="fr-FR" sz="1400" dirty="0"/>
                <a:t> (fonctionnelles) du sol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A1736C75-34F2-4AE5-B619-4A7EE6528A70}"/>
                </a:ext>
              </a:extLst>
            </p:cNvPr>
            <p:cNvSpPr txBox="1"/>
            <p:nvPr/>
          </p:nvSpPr>
          <p:spPr bwMode="auto">
            <a:xfrm>
              <a:off x="4175966" y="2254712"/>
              <a:ext cx="186781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Capacité de rétention en eau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 err="1"/>
                <a:t>Infiltrabilité</a:t>
              </a:r>
              <a:endParaRPr lang="fr-FR" sz="1000" dirty="0"/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fr-FR" sz="1000" dirty="0"/>
                <a:t>…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159B83D-204A-445F-8D74-5758D8B694C1}"/>
                </a:ext>
              </a:extLst>
            </p:cNvPr>
            <p:cNvSpPr/>
            <p:nvPr/>
          </p:nvSpPr>
          <p:spPr bwMode="auto">
            <a:xfrm>
              <a:off x="4135280" y="1402696"/>
              <a:ext cx="1902479" cy="2135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Flèche : courbe vers le haut 14">
            <a:extLst>
              <a:ext uri="{FF2B5EF4-FFF2-40B4-BE49-F238E27FC236}">
                <a16:creationId xmlns:a16="http://schemas.microsoft.com/office/drawing/2014/main" xmlns="" id="{640474CC-F252-48F7-8AA7-8CB2404AE272}"/>
              </a:ext>
            </a:extLst>
          </p:cNvPr>
          <p:cNvSpPr/>
          <p:nvPr/>
        </p:nvSpPr>
        <p:spPr>
          <a:xfrm>
            <a:off x="3809735" y="3670733"/>
            <a:ext cx="531162" cy="206782"/>
          </a:xfrm>
          <a:prstGeom prst="curved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e haut 26">
            <a:extLst>
              <a:ext uri="{FF2B5EF4-FFF2-40B4-BE49-F238E27FC236}">
                <a16:creationId xmlns:a16="http://schemas.microsoft.com/office/drawing/2014/main" xmlns="" id="{CED4082B-BC28-452E-AEDF-BA94411E57D0}"/>
              </a:ext>
            </a:extLst>
          </p:cNvPr>
          <p:cNvSpPr/>
          <p:nvPr/>
        </p:nvSpPr>
        <p:spPr bwMode="auto">
          <a:xfrm>
            <a:off x="5740882" y="3720326"/>
            <a:ext cx="531162" cy="206782"/>
          </a:xfrm>
          <a:prstGeom prst="curved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 : courbe vers le haut 27">
            <a:extLst>
              <a:ext uri="{FF2B5EF4-FFF2-40B4-BE49-F238E27FC236}">
                <a16:creationId xmlns:a16="http://schemas.microsoft.com/office/drawing/2014/main" xmlns="" id="{D17083B5-112B-48B8-B415-FEB4C92D0DEB}"/>
              </a:ext>
            </a:extLst>
          </p:cNvPr>
          <p:cNvSpPr/>
          <p:nvPr/>
        </p:nvSpPr>
        <p:spPr bwMode="auto">
          <a:xfrm>
            <a:off x="8373452" y="3693380"/>
            <a:ext cx="531162" cy="206782"/>
          </a:xfrm>
          <a:prstGeom prst="curved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7BD7551-124A-4CC7-94A1-A5373D542130}"/>
              </a:ext>
            </a:extLst>
          </p:cNvPr>
          <p:cNvSpPr txBox="1"/>
          <p:nvPr/>
        </p:nvSpPr>
        <p:spPr>
          <a:xfrm>
            <a:off x="6257055" y="4281928"/>
            <a:ext cx="2249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3" panose="05040102010807070707" pitchFamily="18" charset="2"/>
              <a:buChar char="u"/>
            </a:pPr>
            <a:r>
              <a:rPr lang="fr-FR" sz="1400" i="1" dirty="0"/>
              <a:t>Des </a:t>
            </a:r>
            <a:r>
              <a:rPr lang="fr-FR" sz="1400" b="1" i="1" dirty="0"/>
              <a:t>fonctions du sol</a:t>
            </a:r>
            <a:r>
              <a:rPr lang="fr-FR" sz="1400" i="1" dirty="0"/>
              <a:t>, (génériques) quel que soit le bénéficiaire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21288DC0-5F55-4014-B6A6-8B64D5DDEDDA}"/>
              </a:ext>
            </a:extLst>
          </p:cNvPr>
          <p:cNvSpPr txBox="1"/>
          <p:nvPr/>
        </p:nvSpPr>
        <p:spPr bwMode="auto">
          <a:xfrm>
            <a:off x="8639034" y="4276230"/>
            <a:ext cx="1624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3" panose="05040102010807070707" pitchFamily="18" charset="2"/>
              <a:buChar char="u"/>
            </a:pPr>
            <a:r>
              <a:rPr lang="fr-FR" sz="1400" i="1" dirty="0"/>
              <a:t>Des </a:t>
            </a:r>
            <a:r>
              <a:rPr lang="fr-FR" sz="1400" b="1" i="1" dirty="0"/>
              <a:t>services</a:t>
            </a:r>
            <a:r>
              <a:rPr lang="fr-FR" sz="1400" i="1" dirty="0"/>
              <a:t>, dépendant d’un bénéficiaire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DBF7E044-C4DE-4D51-9655-53ED9B3823DA}"/>
              </a:ext>
            </a:extLst>
          </p:cNvPr>
          <p:cNvSpPr txBox="1"/>
          <p:nvPr/>
        </p:nvSpPr>
        <p:spPr>
          <a:xfrm>
            <a:off x="3886158" y="5242777"/>
            <a:ext cx="397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 3" panose="05040102010807070707" pitchFamily="18" charset="2"/>
              <a:buChar char="u"/>
            </a:pPr>
            <a:r>
              <a:rPr lang="fr-FR" sz="1400" i="1" dirty="0"/>
              <a:t>Dans les textes législatifs : « </a:t>
            </a:r>
            <a:r>
              <a:rPr lang="fr-FR" sz="1400" b="1" i="1" dirty="0"/>
              <a:t>fonctions des sols </a:t>
            </a:r>
            <a:r>
              <a:rPr lang="fr-FR" sz="1400" i="1" dirty="0"/>
              <a:t>»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E1CD12C-A801-462A-8D92-54577DA36107}"/>
              </a:ext>
            </a:extLst>
          </p:cNvPr>
          <p:cNvSpPr/>
          <p:nvPr/>
        </p:nvSpPr>
        <p:spPr>
          <a:xfrm>
            <a:off x="6127524" y="1423951"/>
            <a:ext cx="2435109" cy="2228607"/>
          </a:xfrm>
          <a:prstGeom prst="rect">
            <a:avLst/>
          </a:prstGeom>
          <a:noFill/>
          <a:ln w="76200">
            <a:solidFill>
              <a:srgbClr val="00A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17EB9DE-A92E-444F-A722-44B1451F392F}"/>
              </a:ext>
            </a:extLst>
          </p:cNvPr>
          <p:cNvSpPr/>
          <p:nvPr/>
        </p:nvSpPr>
        <p:spPr bwMode="auto">
          <a:xfrm>
            <a:off x="8662788" y="1291918"/>
            <a:ext cx="2435109" cy="2622880"/>
          </a:xfrm>
          <a:prstGeom prst="rect">
            <a:avLst/>
          </a:prstGeom>
          <a:noFill/>
          <a:ln w="76200">
            <a:solidFill>
              <a:srgbClr val="00A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714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1" grpId="0"/>
      <p:bldP spid="29" grpId="0"/>
      <p:bldP spid="31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815CB55-CA27-4EEA-AD03-9A530CB01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qu’une « fonction » des sols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1254D13-B83F-4F4D-9AA0-E85822BACB39}"/>
              </a:ext>
            </a:extLst>
          </p:cNvPr>
          <p:cNvSpPr txBox="1"/>
          <p:nvPr/>
        </p:nvSpPr>
        <p:spPr>
          <a:xfrm>
            <a:off x="555012" y="1202606"/>
            <a:ext cx="6176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Rabot et al. (2018)  : "</a:t>
            </a:r>
            <a:r>
              <a:rPr lang="fr-FR" i="1" dirty="0" err="1"/>
              <a:t>soil</a:t>
            </a:r>
            <a:r>
              <a:rPr lang="fr-FR" i="1" dirty="0"/>
              <a:t> </a:t>
            </a:r>
            <a:r>
              <a:rPr lang="fr-FR" i="1" dirty="0" err="1"/>
              <a:t>functions</a:t>
            </a:r>
            <a:r>
              <a:rPr lang="fr-FR" i="1" dirty="0"/>
              <a:t> </a:t>
            </a:r>
            <a:r>
              <a:rPr lang="fr-FR" i="1" dirty="0" err="1"/>
              <a:t>refer</a:t>
            </a:r>
            <a:r>
              <a:rPr lang="fr-FR" i="1" dirty="0"/>
              <a:t> to “</a:t>
            </a:r>
            <a:r>
              <a:rPr lang="fr-FR" b="1" i="1" dirty="0" err="1"/>
              <a:t>what</a:t>
            </a:r>
            <a:r>
              <a:rPr lang="fr-FR" b="1" i="1" dirty="0"/>
              <a:t> the </a:t>
            </a:r>
            <a:r>
              <a:rPr lang="fr-FR" b="1" i="1" dirty="0" err="1"/>
              <a:t>soil</a:t>
            </a:r>
            <a:r>
              <a:rPr lang="fr-FR" b="1" i="1" dirty="0"/>
              <a:t> </a:t>
            </a:r>
            <a:r>
              <a:rPr lang="fr-FR" b="1" i="1" dirty="0" err="1"/>
              <a:t>does</a:t>
            </a:r>
            <a:r>
              <a:rPr lang="fr-FR" i="1" dirty="0"/>
              <a:t>” (</a:t>
            </a:r>
            <a:r>
              <a:rPr lang="fr-FR" i="1" dirty="0" err="1"/>
              <a:t>Seybold</a:t>
            </a:r>
            <a:r>
              <a:rPr lang="fr-FR" i="1" dirty="0"/>
              <a:t> et al., 1998), i.e., </a:t>
            </a:r>
            <a:r>
              <a:rPr lang="fr-FR" b="1" i="1" dirty="0" err="1"/>
              <a:t>intrinsic</a:t>
            </a:r>
            <a:r>
              <a:rPr lang="fr-FR" b="1" i="1" dirty="0"/>
              <a:t> </a:t>
            </a:r>
            <a:r>
              <a:rPr lang="fr-FR" b="1" i="1" dirty="0" err="1"/>
              <a:t>processes</a:t>
            </a:r>
            <a:r>
              <a:rPr lang="fr-FR" b="1" i="1" dirty="0"/>
              <a:t> </a:t>
            </a:r>
            <a:r>
              <a:rPr lang="fr-FR" i="1" dirty="0" err="1"/>
              <a:t>occurring</a:t>
            </a:r>
            <a:r>
              <a:rPr lang="fr-FR" i="1" dirty="0"/>
              <a:t> in </a:t>
            </a:r>
            <a:r>
              <a:rPr lang="fr-FR" i="1" dirty="0" err="1"/>
              <a:t>soils</a:t>
            </a:r>
            <a:r>
              <a:rPr lang="fr-FR" i="1" dirty="0"/>
              <a:t> </a:t>
            </a:r>
            <a:r>
              <a:rPr lang="fr-FR" b="1" i="1" dirty="0" err="1"/>
              <a:t>irrespective</a:t>
            </a:r>
            <a:r>
              <a:rPr lang="fr-FR" b="1" i="1" dirty="0"/>
              <a:t> of </a:t>
            </a:r>
            <a:r>
              <a:rPr lang="fr-FR" b="1" i="1" dirty="0" err="1"/>
              <a:t>any</a:t>
            </a:r>
            <a:r>
              <a:rPr lang="fr-FR" b="1" i="1" dirty="0"/>
              <a:t> </a:t>
            </a:r>
            <a:r>
              <a:rPr lang="fr-FR" b="1" i="1" dirty="0" err="1"/>
              <a:t>human</a:t>
            </a:r>
            <a:r>
              <a:rPr lang="fr-FR" b="1" i="1" dirty="0"/>
              <a:t> </a:t>
            </a:r>
            <a:r>
              <a:rPr lang="fr-FR" b="1" i="1" dirty="0" err="1"/>
              <a:t>interest</a:t>
            </a:r>
            <a:r>
              <a:rPr lang="fr-FR" dirty="0"/>
              <a:t>".</a:t>
            </a:r>
          </a:p>
          <a:p>
            <a:endParaRPr lang="fr-FR" dirty="0"/>
          </a:p>
          <a:p>
            <a:r>
              <a:rPr lang="fr-FR" dirty="0" err="1"/>
              <a:t>Bunemann</a:t>
            </a:r>
            <a:r>
              <a:rPr lang="fr-FR" dirty="0"/>
              <a:t> et al. (2018) </a:t>
            </a:r>
            <a:r>
              <a:rPr lang="fr-FR" i="1" dirty="0"/>
              <a:t>:"[...] </a:t>
            </a:r>
            <a:r>
              <a:rPr lang="fr-FR" i="1" dirty="0" err="1"/>
              <a:t>we</a:t>
            </a:r>
            <a:r>
              <a:rPr lang="fr-FR" i="1" dirty="0"/>
              <a:t> </a:t>
            </a:r>
            <a:r>
              <a:rPr lang="fr-FR" i="1" dirty="0" err="1"/>
              <a:t>define</a:t>
            </a:r>
            <a:r>
              <a:rPr lang="fr-FR" i="1" dirty="0"/>
              <a:t> </a:t>
            </a:r>
            <a:r>
              <a:rPr lang="fr-FR" i="1" dirty="0" err="1"/>
              <a:t>soil</a:t>
            </a:r>
            <a:r>
              <a:rPr lang="fr-FR" i="1" dirty="0"/>
              <a:t> </a:t>
            </a:r>
            <a:r>
              <a:rPr lang="fr-FR" i="1" dirty="0" err="1"/>
              <a:t>functions</a:t>
            </a:r>
            <a:r>
              <a:rPr lang="fr-FR" i="1" dirty="0"/>
              <a:t> as (bundles of) </a:t>
            </a:r>
            <a:r>
              <a:rPr lang="fr-FR" b="1" i="1" dirty="0" err="1"/>
              <a:t>processes</a:t>
            </a:r>
            <a:r>
              <a:rPr lang="fr-FR" b="1" i="1" dirty="0"/>
              <a:t> </a:t>
            </a:r>
            <a:r>
              <a:rPr lang="fr-FR" b="1" i="1" dirty="0" err="1"/>
              <a:t>that</a:t>
            </a:r>
            <a:r>
              <a:rPr lang="fr-FR" b="1" i="1" dirty="0"/>
              <a:t> </a:t>
            </a:r>
            <a:r>
              <a:rPr lang="fr-FR" b="1" i="1" dirty="0" err="1"/>
              <a:t>underpin</a:t>
            </a:r>
            <a:r>
              <a:rPr lang="fr-FR" b="1" i="1" dirty="0"/>
              <a:t> the </a:t>
            </a:r>
            <a:r>
              <a:rPr lang="fr-FR" b="1" i="1" dirty="0" err="1"/>
              <a:t>delivery</a:t>
            </a:r>
            <a:r>
              <a:rPr lang="fr-FR" b="1" i="1" dirty="0"/>
              <a:t> of </a:t>
            </a:r>
            <a:r>
              <a:rPr lang="fr-FR" b="1" i="1" dirty="0" err="1"/>
              <a:t>ecosystem</a:t>
            </a:r>
            <a:r>
              <a:rPr lang="fr-FR" b="1" i="1" dirty="0"/>
              <a:t> services</a:t>
            </a:r>
            <a:r>
              <a:rPr lang="fr-FR" dirty="0"/>
              <a:t>". </a:t>
            </a:r>
          </a:p>
          <a:p>
            <a:endParaRPr lang="fr-FR" dirty="0"/>
          </a:p>
          <a:p>
            <a:r>
              <a:rPr lang="fr-FR" dirty="0"/>
              <a:t>Gregor et al. (2018) : "</a:t>
            </a:r>
            <a:r>
              <a:rPr lang="fr-FR" i="1" dirty="0"/>
              <a:t>Soil </a:t>
            </a:r>
            <a:r>
              <a:rPr lang="fr-FR" i="1" dirty="0" err="1"/>
              <a:t>functions</a:t>
            </a:r>
            <a:r>
              <a:rPr lang="fr-FR" i="1" dirty="0"/>
              <a:t> are </a:t>
            </a:r>
            <a:r>
              <a:rPr lang="fr-FR" i="1" dirty="0" err="1"/>
              <a:t>general</a:t>
            </a:r>
            <a:r>
              <a:rPr lang="fr-FR" i="1" dirty="0"/>
              <a:t> or </a:t>
            </a:r>
            <a:r>
              <a:rPr lang="fr-FR" i="1" dirty="0" err="1"/>
              <a:t>specific</a:t>
            </a:r>
            <a:r>
              <a:rPr lang="fr-FR" i="1" dirty="0"/>
              <a:t> </a:t>
            </a:r>
            <a:r>
              <a:rPr lang="fr-FR" b="1" i="1" dirty="0" err="1"/>
              <a:t>capabilities</a:t>
            </a:r>
            <a:r>
              <a:rPr lang="fr-FR" i="1" dirty="0"/>
              <a:t> of </a:t>
            </a:r>
            <a:r>
              <a:rPr lang="fr-FR" i="1" dirty="0" err="1"/>
              <a:t>soil</a:t>
            </a:r>
            <a:r>
              <a:rPr lang="fr-FR" i="1" dirty="0"/>
              <a:t> to </a:t>
            </a:r>
            <a:r>
              <a:rPr lang="fr-FR" b="1" i="1" dirty="0"/>
              <a:t>support </a:t>
            </a:r>
            <a:r>
              <a:rPr lang="fr-FR" b="1" i="1" dirty="0" err="1"/>
              <a:t>various</a:t>
            </a:r>
            <a:r>
              <a:rPr lang="fr-FR" b="1" i="1" dirty="0"/>
              <a:t> agricultural, </a:t>
            </a:r>
            <a:r>
              <a:rPr lang="fr-FR" b="1" i="1" dirty="0" err="1"/>
              <a:t>environmental</a:t>
            </a:r>
            <a:r>
              <a:rPr lang="fr-FR" b="1" i="1" dirty="0"/>
              <a:t>, </a:t>
            </a:r>
            <a:r>
              <a:rPr lang="fr-FR" b="1" i="1" dirty="0" err="1"/>
              <a:t>landscape</a:t>
            </a:r>
            <a:r>
              <a:rPr lang="fr-FR" b="1" i="1" dirty="0"/>
              <a:t> and </a:t>
            </a:r>
            <a:r>
              <a:rPr lang="fr-FR" b="1" i="1" dirty="0" err="1"/>
              <a:t>urban</a:t>
            </a:r>
            <a:r>
              <a:rPr lang="fr-FR" b="1" i="1" dirty="0"/>
              <a:t> applications</a:t>
            </a:r>
            <a:r>
              <a:rPr lang="fr-FR" i="1" dirty="0"/>
              <a:t>. </a:t>
            </a:r>
            <a:r>
              <a:rPr lang="fr-FR" dirty="0"/>
              <a:t>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7BCA39E-1D5E-4B6E-9EF9-A9DB7506CE5C}"/>
              </a:ext>
            </a:extLst>
          </p:cNvPr>
          <p:cNvSpPr txBox="1"/>
          <p:nvPr/>
        </p:nvSpPr>
        <p:spPr>
          <a:xfrm>
            <a:off x="485991" y="4675737"/>
            <a:ext cx="606922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A3A6"/>
                </a:solidFill>
              </a:rPr>
              <a:t>Les fonctions des sols peuvent être considérées comme des </a:t>
            </a:r>
            <a:r>
              <a:rPr lang="fr-FR" b="1" dirty="0">
                <a:solidFill>
                  <a:srgbClr val="00A3A6"/>
                </a:solidFill>
              </a:rPr>
              <a:t>agrégats/assemblages de processus élémentaires</a:t>
            </a:r>
            <a:r>
              <a:rPr lang="fr-FR" dirty="0">
                <a:solidFill>
                  <a:srgbClr val="00A3A6"/>
                </a:solidFill>
              </a:rPr>
              <a:t>, qui permettent d’</a:t>
            </a:r>
            <a:r>
              <a:rPr lang="fr-FR" b="1" dirty="0">
                <a:solidFill>
                  <a:srgbClr val="00A3A6"/>
                </a:solidFill>
              </a:rPr>
              <a:t>assurer une action plus intégrée</a:t>
            </a:r>
            <a:r>
              <a:rPr lang="fr-FR" dirty="0">
                <a:solidFill>
                  <a:srgbClr val="00A3A6"/>
                </a:solidFill>
              </a:rPr>
              <a:t> et « </a:t>
            </a:r>
            <a:r>
              <a:rPr lang="fr-FR" b="1" dirty="0">
                <a:solidFill>
                  <a:srgbClr val="00A3A6"/>
                </a:solidFill>
              </a:rPr>
              <a:t>permet au sol de fonctionner » </a:t>
            </a:r>
            <a:r>
              <a:rPr lang="fr-FR" sz="1400" dirty="0">
                <a:solidFill>
                  <a:srgbClr val="00A3A6"/>
                </a:solidFill>
              </a:rPr>
              <a:t>(</a:t>
            </a:r>
            <a:r>
              <a:rPr lang="fr-FR" sz="1400" dirty="0" err="1">
                <a:solidFill>
                  <a:srgbClr val="00A3A6"/>
                </a:solidFill>
              </a:rPr>
              <a:t>I.Cousin</a:t>
            </a:r>
            <a:r>
              <a:rPr lang="fr-FR" sz="1400" dirty="0">
                <a:solidFill>
                  <a:srgbClr val="00A3A6"/>
                </a:solidFill>
              </a:rPr>
              <a:t>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AF1FF6C-316B-4413-92DB-7DAD4D7348E4}"/>
              </a:ext>
            </a:extLst>
          </p:cNvPr>
          <p:cNvGrpSpPr/>
          <p:nvPr/>
        </p:nvGrpSpPr>
        <p:grpSpPr>
          <a:xfrm>
            <a:off x="6731726" y="1037889"/>
            <a:ext cx="5547361" cy="5238915"/>
            <a:chOff x="6731726" y="1037889"/>
            <a:chExt cx="5547361" cy="523891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FA9D14FC-40A0-43A8-95E6-61530F3236E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573"/>
            <a:stretch/>
          </p:blipFill>
          <p:spPr bwMode="auto">
            <a:xfrm>
              <a:off x="6731726" y="1037889"/>
              <a:ext cx="5547361" cy="4931138"/>
            </a:xfrm>
            <a:prstGeom prst="rect">
              <a:avLst/>
            </a:prstGeom>
            <a:noFill/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DAAF6CE-3A40-4977-B0F0-3842850A182F}"/>
                </a:ext>
              </a:extLst>
            </p:cNvPr>
            <p:cNvSpPr txBox="1"/>
            <p:nvPr/>
          </p:nvSpPr>
          <p:spPr>
            <a:xfrm>
              <a:off x="8804366" y="5969027"/>
              <a:ext cx="1774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/>
                <a:t>(</a:t>
              </a:r>
              <a:r>
                <a:rPr lang="fr-FR" sz="1400" i="1" dirty="0" err="1"/>
                <a:t>Creamer</a:t>
              </a:r>
              <a:r>
                <a:rPr lang="fr-FR" sz="1400" i="1" dirty="0"/>
                <a:t> et al., 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4504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15958</TotalTime>
  <Words>1938</Words>
  <Application>Microsoft Office PowerPoint</Application>
  <PresentationFormat>Personnalisé</PresentationFormat>
  <Paragraphs>487</Paragraphs>
  <Slides>27</Slides>
  <Notes>4</Notes>
  <HiddenSlides>3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29" baseType="lpstr">
      <vt:lpstr>Thème Office</vt:lpstr>
      <vt:lpstr>1_Thème Office</vt:lpstr>
      <vt:lpstr>La multifonctionnalité des sols </vt:lpstr>
      <vt:lpstr>Une actualité riche sur le besoin de connaissances sur les sols pour mettre en œuvre des politiques publiques</vt:lpstr>
      <vt:lpstr>La Loi Climat et Résilience (2021) et les sols</vt:lpstr>
      <vt:lpstr>La Stratégie Nationale Biodiversité 2030 et les sols</vt:lpstr>
      <vt:lpstr>Diapositive 5</vt:lpstr>
      <vt:lpstr>Stratégie européenne sur les sols -&gt; Soil Monitoring and Resilience Law</vt:lpstr>
      <vt:lpstr>Les fonctions des sols</vt:lpstr>
      <vt:lpstr>Des caractéristiques des sols ? Propriétés ? Fonctions ? Services ?</vt:lpstr>
      <vt:lpstr>Qu’est-ce qu’une « fonction » des sols ?</vt:lpstr>
      <vt:lpstr>Les fonctions des sols</vt:lpstr>
      <vt:lpstr>Les fonctions des sols</vt:lpstr>
      <vt:lpstr>Les fonctions des sols</vt:lpstr>
      <vt:lpstr>Diapositive 13</vt:lpstr>
      <vt:lpstr>Et la multifonctionnalité ?</vt:lpstr>
      <vt:lpstr>Evaluer des fonctions écologiques des sols</vt:lpstr>
      <vt:lpstr>Evaluer des fonctions écologiques des sols</vt:lpstr>
      <vt:lpstr>Des services écosystémiques en lien avec le fonctionnement des sols – Focus sur les questions hydriques</vt:lpstr>
      <vt:lpstr>SE et fonctionnement du sol (Thèse G. Obiang Ndong, 2021)</vt:lpstr>
      <vt:lpstr>Des situations d’antagonismes entre les flux d’eau verte et les flux d’eau bleue</vt:lpstr>
      <vt:lpstr>Des situations d’antagonismes entre les flux d’eau verte et les flux d’eau bleue</vt:lpstr>
      <vt:lpstr>Effet des modes de gestion des couverts intermédiaires</vt:lpstr>
      <vt:lpstr>Effet des modes de gestion des couverts intermédiaires</vt:lpstr>
      <vt:lpstr>Pour conclure…</vt:lpstr>
      <vt:lpstr>Pour conclure…</vt:lpstr>
      <vt:lpstr>Méthodologie d’évaluation</vt:lpstr>
      <vt:lpstr>Identification des déterminants principaux</vt:lpstr>
      <vt:lpstr>Simulations (locales) de pratiques de gestion des couverts intermédiaires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Guy</cp:lastModifiedBy>
  <cp:revision>193</cp:revision>
  <dcterms:created xsi:type="dcterms:W3CDTF">2019-12-11T10:12:20Z</dcterms:created>
  <dcterms:modified xsi:type="dcterms:W3CDTF">2023-10-04T16:23:46Z</dcterms:modified>
</cp:coreProperties>
</file>